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xlsx" ContentType="application/vnd.openxmlformats-officedocument.spreadsheetml.sheet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>
  <p:sldMasterIdLst>
    <p:sldMasterId id="2147483804" r:id="rId1"/>
  </p:sldMasterIdLst>
  <p:notesMasterIdLst>
    <p:notesMasterId r:id="rId30"/>
  </p:notesMasterIdLst>
  <p:sldIdLst>
    <p:sldId id="256" r:id="rId2"/>
    <p:sldId id="258" r:id="rId3"/>
    <p:sldId id="305" r:id="rId4"/>
    <p:sldId id="323" r:id="rId5"/>
    <p:sldId id="328" r:id="rId6"/>
    <p:sldId id="327" r:id="rId7"/>
    <p:sldId id="306" r:id="rId8"/>
    <p:sldId id="308" r:id="rId9"/>
    <p:sldId id="309" r:id="rId10"/>
    <p:sldId id="333" r:id="rId11"/>
    <p:sldId id="313" r:id="rId12"/>
    <p:sldId id="347" r:id="rId13"/>
    <p:sldId id="325" r:id="rId14"/>
    <p:sldId id="338" r:id="rId15"/>
    <p:sldId id="340" r:id="rId16"/>
    <p:sldId id="341" r:id="rId17"/>
    <p:sldId id="342" r:id="rId18"/>
    <p:sldId id="314" r:id="rId19"/>
    <p:sldId id="344" r:id="rId20"/>
    <p:sldId id="345" r:id="rId21"/>
    <p:sldId id="326" r:id="rId22"/>
    <p:sldId id="315" r:id="rId23"/>
    <p:sldId id="317" r:id="rId24"/>
    <p:sldId id="353" r:id="rId25"/>
    <p:sldId id="318" r:id="rId26"/>
    <p:sldId id="320" r:id="rId27"/>
    <p:sldId id="321" r:id="rId28"/>
    <p:sldId id="346" r:id="rId29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2" autoAdjust="0"/>
    <p:restoredTop sz="56567" autoAdjust="0"/>
  </p:normalViewPr>
  <p:slideViewPr>
    <p:cSldViewPr>
      <p:cViewPr>
        <p:scale>
          <a:sx n="75" d="100"/>
          <a:sy n="75" d="100"/>
        </p:scale>
        <p:origin x="1086" y="-546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notesMaster" Target="notesMasters/notesMaster1.xml"/><Relationship Id="rId8" Type="http://schemas.openxmlformats.org/officeDocument/2006/relationships/slide" Target="slides/slide7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package" Target="../embeddings/Microsoft_Excel_Worksheet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1"/>
    <c:view3D>
      <c:rotX val="15"/>
      <c:rotY val="20"/>
      <c:depthPercent val="100"/>
      <c:rAngAx val="1"/>
    </c:view3D>
    <c:floor>
      <c:thickness val="0"/>
      <c:spPr>
        <a:noFill/>
        <a:ln>
          <a:noFill/>
        </a:ln>
        <a:effectLst/>
        <a:sp3d/>
      </c:spPr>
    </c:floor>
    <c:sideWall>
      <c:thickness val="0"/>
      <c:spPr>
        <a:noFill/>
        <a:ln>
          <a:noFill/>
        </a:ln>
        <a:effectLst/>
        <a:sp3d/>
      </c:spPr>
    </c:sideWall>
    <c:backWall>
      <c:thickness val="0"/>
      <c:spPr>
        <a:noFill/>
        <a:ln>
          <a:noFill/>
        </a:ln>
        <a:effectLst/>
        <a:sp3d/>
      </c:spPr>
    </c:backWall>
    <c:plotArea>
      <c:layout/>
      <c:bar3DChart>
        <c:barDir val="bar"/>
        <c:grouping val="clustered"/>
        <c:varyColors val="0"/>
        <c:ser>
          <c:idx val="0"/>
          <c:order val="0"/>
          <c:tx>
            <c:strRef>
              <c:f>Sheet1!$G$9</c:f>
              <c:strCache>
                <c:ptCount val="1"/>
                <c:pt idx="0">
                  <c:v>F2FS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  <a:sp3d/>
          </c:spPr>
          <c:invertIfNegative val="0"/>
          <c:cat>
            <c:strRef>
              <c:f>Sheet1!$F$10</c:f>
              <c:strCache>
                <c:ptCount val="1"/>
                <c:pt idx="0">
                  <c:v># of code lines</c:v>
                </c:pt>
              </c:strCache>
            </c:strRef>
          </c:cat>
          <c:val>
            <c:numRef>
              <c:f>Sheet1!$G$10</c:f>
              <c:numCache>
                <c:formatCode>General</c:formatCode>
                <c:ptCount val="1"/>
                <c:pt idx="0">
                  <c:v>14987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3B-46DB-9256-50D759FCC5D3}"/>
            </c:ext>
          </c:extLst>
        </c:ser>
        <c:ser>
          <c:idx val="1"/>
          <c:order val="1"/>
          <c:tx>
            <c:strRef>
              <c:f>Sheet1!$H$9</c:f>
              <c:strCache>
                <c:ptCount val="1"/>
                <c:pt idx="0">
                  <c:v>ALFS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  <a:sp3d/>
          </c:spPr>
          <c:invertIfNegative val="0"/>
          <c:cat>
            <c:strRef>
              <c:f>Sheet1!$F$10</c:f>
              <c:strCache>
                <c:ptCount val="1"/>
                <c:pt idx="0">
                  <c:v># of code lines</c:v>
                </c:pt>
              </c:strCache>
            </c:strRef>
          </c:cat>
          <c:val>
            <c:numRef>
              <c:f>Sheet1!$H$10</c:f>
              <c:numCache>
                <c:formatCode>General</c:formatCode>
                <c:ptCount val="1"/>
                <c:pt idx="0">
                  <c:v>16323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3B-46DB-9256-50D759FCC5D3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shape val="box"/>
        <c:axId val="434935928"/>
        <c:axId val="434936256"/>
        <c:axId val="0"/>
      </c:bar3DChart>
      <c:catAx>
        <c:axId val="434935928"/>
        <c:scaling>
          <c:orientation val="minMax"/>
        </c:scaling>
        <c:delete val="1"/>
        <c:axPos val="l"/>
        <c:numFmt formatCode="General" sourceLinked="1"/>
        <c:majorTickMark val="none"/>
        <c:minorTickMark val="none"/>
        <c:tickLblPos val="nextTo"/>
        <c:crossAx val="434936256"/>
        <c:crosses val="autoZero"/>
        <c:auto val="1"/>
        <c:lblAlgn val="ctr"/>
        <c:lblOffset val="100"/>
        <c:noMultiLvlLbl val="0"/>
      </c:catAx>
      <c:valAx>
        <c:axId val="434936256"/>
        <c:scaling>
          <c:orientation val="minMax"/>
          <c:max val="16000"/>
          <c:min val="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434935928"/>
        <c:crosses val="autoZero"/>
        <c:crossBetween val="between"/>
        <c:majorUnit val="4000"/>
      </c:valAx>
      <c:spPr>
        <a:noFill/>
        <a:ln>
          <a:noFill/>
        </a:ln>
        <a:effectLst/>
      </c:spPr>
    </c:plotArea>
    <c:legend>
      <c:legendPos val="t"/>
      <c:layout/>
      <c:overlay val="0"/>
      <c:spPr>
        <a:noFill/>
        <a:ln>
          <a:noFill/>
        </a:ln>
        <a:effectLst/>
      </c:spPr>
      <c:txPr>
        <a:bodyPr rot="0" spcFirstLastPara="1" vertOverflow="ellipsis" vert="horz" wrap="square" anchor="ctr" anchorCtr="1"/>
        <a:lstStyle/>
        <a:p>
          <a:pPr>
            <a:defRPr sz="1400" b="1" i="0" u="none" strike="noStrike" kern="1200" baseline="0">
              <a:solidFill>
                <a:schemeClr val="tx1">
                  <a:lumMod val="65000"/>
                  <a:lumOff val="35000"/>
                </a:schemeClr>
              </a:solidFill>
              <a:latin typeface="+mn-lt"/>
              <a:ea typeface="+mn-ea"/>
              <a:cs typeface="+mn-cs"/>
            </a:defRPr>
          </a:pPr>
          <a:endParaRPr lang="en-US"/>
        </a:p>
      </c:txPr>
    </c:legend>
    <c:plotVisOnly val="1"/>
    <c:dispBlanksAs val="gap"/>
    <c:showDLblsOverMax val="0"/>
  </c:chart>
  <c:spPr>
    <a:solidFill>
      <a:schemeClr val="bg1"/>
    </a:solidFill>
    <a:ln w="9525" cap="flat" cmpd="sng" algn="ctr">
      <a:solidFill>
        <a:schemeClr val="tx1">
          <a:lumMod val="15000"/>
          <a:lumOff val="85000"/>
        </a:schemeClr>
      </a:solidFill>
      <a:round/>
    </a:ln>
    <a:effectLst>
      <a:outerShdw blurRad="50800" dist="50800" dir="1800000" algn="ctr" rotWithShape="0">
        <a:srgbClr val="000000">
          <a:alpha val="43137"/>
        </a:srgbClr>
      </a:outerShdw>
    </a:effectLst>
  </c:spPr>
  <c:txPr>
    <a:bodyPr/>
    <a:lstStyle/>
    <a:p>
      <a:pPr>
        <a:defRPr/>
      </a:pPr>
      <a:endParaRPr lang="en-US"/>
    </a:p>
  </c:txPr>
  <c:externalData r:id="rId4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7E6B55C-85A4-44DD-996F-A4DC6CA2C52E}" type="datetimeFigureOut">
              <a:rPr lang="ko-KR" altLang="en-US" smtClean="0"/>
              <a:t>2016-03-05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 smtClean="0"/>
              <a:t>Click to edit Master text styles</a:t>
            </a:r>
          </a:p>
          <a:p>
            <a:pPr lvl="1"/>
            <a:r>
              <a:rPr lang="en-US" altLang="ko-KR" smtClean="0"/>
              <a:t>Second level</a:t>
            </a:r>
          </a:p>
          <a:p>
            <a:pPr lvl="2"/>
            <a:r>
              <a:rPr lang="en-US" altLang="ko-KR" smtClean="0"/>
              <a:t>Third level</a:t>
            </a:r>
          </a:p>
          <a:p>
            <a:pPr lvl="3"/>
            <a:r>
              <a:rPr lang="en-US" altLang="ko-KR" smtClean="0"/>
              <a:t>Fourth level</a:t>
            </a:r>
          </a:p>
          <a:p>
            <a:pPr lvl="4"/>
            <a:r>
              <a:rPr lang="en-US" altLang="ko-KR" smtClean="0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3CE0B3E-0FAB-4482-97DD-325A4D10815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549322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8285041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23768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09136017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442883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760222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58923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4400505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74410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0111232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75411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173424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45160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b="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altLang="ko-KR" b="0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3CE0B3E-0FAB-4482-97DD-325A4D108158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9890265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제목 7"/>
          <p:cNvSpPr>
            <a:spLocks noGrp="1"/>
          </p:cNvSpPr>
          <p:nvPr>
            <p:ph type="ctrTitle"/>
          </p:nvPr>
        </p:nvSpPr>
        <p:spPr>
          <a:xfrm>
            <a:off x="1219200" y="3886200"/>
            <a:ext cx="6858000" cy="990600"/>
          </a:xfrm>
        </p:spPr>
        <p:txBody>
          <a:bodyPr anchor="t" anchorCtr="0"/>
          <a:lstStyle>
            <a:lvl1pPr algn="r">
              <a:defRPr sz="320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9" name="부제목 8"/>
          <p:cNvSpPr>
            <a:spLocks noGrp="1"/>
          </p:cNvSpPr>
          <p:nvPr>
            <p:ph type="subTitle" idx="1"/>
          </p:nvPr>
        </p:nvSpPr>
        <p:spPr>
          <a:xfrm>
            <a:off x="1219200" y="5124450"/>
            <a:ext cx="6858000" cy="533400"/>
          </a:xfrm>
        </p:spPr>
        <p:txBody>
          <a:bodyPr/>
          <a:lstStyle>
            <a:lvl1pPr marL="0" indent="0" algn="r">
              <a:buNone/>
              <a:defRPr sz="20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>
              <a:buNone/>
            </a:lvl2pPr>
            <a:lvl3pPr marL="914400" indent="0" algn="ctr">
              <a:buNone/>
            </a:lvl3pPr>
            <a:lvl4pPr marL="1371600" indent="0" algn="ctr">
              <a:buNone/>
            </a:lvl4pPr>
            <a:lvl5pPr marL="1828800" indent="0" algn="ctr">
              <a:buNone/>
            </a:lvl5pPr>
            <a:lvl6pPr marL="2286000" indent="0" algn="ctr">
              <a:buNone/>
            </a:lvl6pPr>
            <a:lvl7pPr marL="2743200" indent="0" algn="ctr">
              <a:buNone/>
            </a:lvl7pPr>
            <a:lvl8pPr marL="3200400" indent="0" algn="ctr">
              <a:buNone/>
            </a:lvl8pPr>
            <a:lvl9pPr marL="3657600" indent="0" algn="ctr">
              <a:buNone/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28" name="날짜 개체 틀 27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>
            <a:lvl1pPr>
              <a:defRPr sz="1400"/>
            </a:lvl1pPr>
          </a:lstStyle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17" name="바닥글 개체 틀 16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29" name="슬라이드 번호 개체 틀 28"/>
          <p:cNvSpPr>
            <a:spLocks noGrp="1"/>
          </p:cNvSpPr>
          <p:nvPr>
            <p:ph type="sldNum" sz="quarter" idx="12"/>
          </p:nvPr>
        </p:nvSpPr>
        <p:spPr>
          <a:xfrm>
            <a:off x="1216152" y="6355080"/>
            <a:ext cx="1219200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1" name="직사각형 20"/>
          <p:cNvSpPr/>
          <p:nvPr/>
        </p:nvSpPr>
        <p:spPr>
          <a:xfrm>
            <a:off x="904875" y="3648075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3" name="직사각형 32"/>
          <p:cNvSpPr/>
          <p:nvPr/>
        </p:nvSpPr>
        <p:spPr>
          <a:xfrm>
            <a:off x="914400" y="5048250"/>
            <a:ext cx="7315200" cy="685800"/>
          </a:xfrm>
          <a:prstGeom prst="rect">
            <a:avLst/>
          </a:prstGeom>
          <a:noFill/>
          <a:ln w="6350" cap="rnd" cmpd="sng" algn="ctr">
            <a:solidFill>
              <a:schemeClr val="accent2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22" name="직사각형 21"/>
          <p:cNvSpPr/>
          <p:nvPr/>
        </p:nvSpPr>
        <p:spPr>
          <a:xfrm>
            <a:off x="904875" y="3648075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32" name="직사각형 31"/>
          <p:cNvSpPr/>
          <p:nvPr/>
        </p:nvSpPr>
        <p:spPr>
          <a:xfrm>
            <a:off x="914400" y="5048250"/>
            <a:ext cx="228600" cy="685800"/>
          </a:xfrm>
          <a:prstGeom prst="rect">
            <a:avLst/>
          </a:prstGeom>
          <a:solidFill>
            <a:schemeClr val="accent2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직선 연결선 6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8" name="이등변 삼각형 7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9" name="직선 연결선 8"/>
          <p:cNvSpPr>
            <a:spLocks noChangeShapeType="1"/>
          </p:cNvSpPr>
          <p:nvPr/>
        </p:nvSpPr>
        <p:spPr bwMode="auto">
          <a:xfrm rot="5400000">
            <a:off x="3629607" y="3201952"/>
            <a:ext cx="585216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내용 개체 틀 7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19200" y="2971800"/>
            <a:ext cx="6858000" cy="1066800"/>
          </a:xfrm>
        </p:spPr>
        <p:txBody>
          <a:bodyPr anchor="t" anchorCtr="0"/>
          <a:lstStyle>
            <a:lvl1pPr algn="r">
              <a:buNone/>
              <a:defRPr sz="3200" b="0" cap="none" baseline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1295400" y="4267200"/>
            <a:ext cx="6781800" cy="1143000"/>
          </a:xfrm>
        </p:spPr>
        <p:txBody>
          <a:bodyPr anchor="t" anchorCtr="0"/>
          <a:lstStyle>
            <a:lvl1pPr marL="0" indent="0" algn="r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>
          <a:xfrm>
            <a:off x="6400800" y="6355080"/>
            <a:ext cx="2286000" cy="365760"/>
          </a:xfrm>
        </p:spPr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>
          <a:xfrm>
            <a:off x="2898648" y="6355080"/>
            <a:ext cx="3474720" cy="365760"/>
          </a:xfrm>
        </p:spPr>
        <p:txBody>
          <a:bodyPr/>
          <a:lstStyle/>
          <a:p>
            <a:endParaRPr 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>
          <a:xfrm>
            <a:off x="1069848" y="6355080"/>
            <a:ext cx="1520952" cy="365760"/>
          </a:xfrm>
        </p:spPr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7" name="직사각형 6"/>
          <p:cNvSpPr/>
          <p:nvPr/>
        </p:nvSpPr>
        <p:spPr>
          <a:xfrm>
            <a:off x="914400" y="2819400"/>
            <a:ext cx="7315200" cy="1280160"/>
          </a:xfrm>
          <a:prstGeom prst="rect">
            <a:avLst/>
          </a:prstGeom>
          <a:noFill/>
          <a:ln w="6350" cap="rnd" cmpd="sng" algn="ctr">
            <a:solidFill>
              <a:schemeClr val="accent1"/>
            </a:solidFill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8" name="직사각형 7"/>
          <p:cNvSpPr/>
          <p:nvPr/>
        </p:nvSpPr>
        <p:spPr>
          <a:xfrm>
            <a:off x="914400" y="2819400"/>
            <a:ext cx="228600" cy="128016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내용 개체 틀 8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632198" y="1216152"/>
            <a:ext cx="4041648" cy="493776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 anchor="ctr"/>
          <a:lstStyle>
            <a:lvl1pPr>
              <a:defRPr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285875"/>
            <a:ext cx="4040188" cy="685800"/>
          </a:xfrm>
          <a:noFill/>
          <a:ln>
            <a:noFill/>
          </a:ln>
        </p:spPr>
        <p:txBody>
          <a:bodyPr lIns="91440" anchor="b" anchorCtr="0">
            <a:noAutofit/>
          </a:bodyPr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3"/>
          </p:nvPr>
        </p:nvSpPr>
        <p:spPr>
          <a:xfrm>
            <a:off x="4648200" y="1295400"/>
            <a:ext cx="4041775" cy="685800"/>
          </a:xfrm>
          <a:noFill/>
          <a:ln>
            <a:noFill/>
          </a:ln>
        </p:spPr>
        <p:txBody>
          <a:bodyPr lIns="91440" anchor="b" anchorCtr="0"/>
          <a:lstStyle>
            <a:lvl1pPr marL="0" indent="0">
              <a:buNone/>
              <a:defRPr sz="2400" b="1">
                <a:solidFill>
                  <a:schemeClr val="accent2"/>
                </a:solidFill>
              </a:defRPr>
            </a:lvl1pPr>
            <a:lvl2pPr>
              <a:buNone/>
              <a:defRPr sz="2000" b="1"/>
            </a:lvl2pPr>
            <a:lvl3pPr>
              <a:buNone/>
              <a:defRPr sz="1800" b="1"/>
            </a:lvl3pPr>
            <a:lvl4pPr>
              <a:buNone/>
              <a:defRPr sz="1600" b="1"/>
            </a:lvl4pPr>
            <a:lvl5pPr>
              <a:buNone/>
              <a:defRPr sz="1600" b="1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1" name="내용 개체 틀 10"/>
          <p:cNvSpPr>
            <a:spLocks noGrp="1"/>
          </p:cNvSpPr>
          <p:nvPr>
            <p:ph sz="quarter" idx="2"/>
          </p:nvPr>
        </p:nvSpPr>
        <p:spPr>
          <a:xfrm>
            <a:off x="457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13" name="내용 개체 틀 12"/>
          <p:cNvSpPr>
            <a:spLocks noGrp="1"/>
          </p:cNvSpPr>
          <p:nvPr>
            <p:ph sz="quarter" idx="4"/>
          </p:nvPr>
        </p:nvSpPr>
        <p:spPr>
          <a:xfrm>
            <a:off x="4648200" y="2133600"/>
            <a:ext cx="4038600" cy="40386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28600"/>
            <a:ext cx="8229600" cy="914400"/>
          </a:xfrm>
        </p:spPr>
        <p:txBody>
          <a:bodyPr/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5" name="직선 연결선 4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6" name="이등변 삼각형 5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6324600" y="304800"/>
            <a:ext cx="2514600" cy="838200"/>
          </a:xfrm>
        </p:spPr>
        <p:txBody>
          <a:bodyPr anchor="b" anchorCtr="0">
            <a:noAutofit/>
          </a:bodyPr>
          <a:lstStyle>
            <a:lvl1pPr algn="l">
              <a:buNone/>
              <a:defRPr sz="2000" b="1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2"/>
          </p:nvPr>
        </p:nvSpPr>
        <p:spPr>
          <a:xfrm>
            <a:off x="6324600" y="1219200"/>
            <a:ext cx="2514600" cy="4843463"/>
          </a:xfrm>
        </p:spPr>
        <p:txBody>
          <a:bodyPr/>
          <a:lstStyle>
            <a:lvl1pPr marL="0" indent="0">
              <a:lnSpc>
                <a:spcPts val="2200"/>
              </a:lnSpc>
              <a:spcAft>
                <a:spcPts val="1000"/>
              </a:spcAft>
              <a:buNone/>
              <a:defRPr sz="1600">
                <a:solidFill>
                  <a:schemeClr val="tx2"/>
                </a:solidFill>
              </a:defRPr>
            </a:lvl1pPr>
            <a:lvl2pPr>
              <a:buNone/>
              <a:defRPr sz="1200"/>
            </a:lvl2pPr>
            <a:lvl3pPr>
              <a:buNone/>
              <a:defRPr sz="1000"/>
            </a:lvl3pPr>
            <a:lvl4pPr>
              <a:buNone/>
              <a:defRPr sz="900"/>
            </a:lvl4pPr>
            <a:lvl5pPr>
              <a:buNone/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직선 연결선 9"/>
          <p:cNvSpPr>
            <a:spLocks noChangeShapeType="1"/>
          </p:cNvSpPr>
          <p:nvPr/>
        </p:nvSpPr>
        <p:spPr bwMode="auto">
          <a:xfrm rot="5400000">
            <a:off x="3160645" y="3324225"/>
            <a:ext cx="603504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 dirty="0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2" name="내용 개체 틀 11"/>
          <p:cNvSpPr>
            <a:spLocks noGrp="1"/>
          </p:cNvSpPr>
          <p:nvPr>
            <p:ph sz="quarter" idx="1"/>
          </p:nvPr>
        </p:nvSpPr>
        <p:spPr>
          <a:xfrm>
            <a:off x="304800" y="304800"/>
            <a:ext cx="5715000" cy="5715000"/>
          </a:xfrm>
        </p:spPr>
        <p:txBody>
          <a:bodyPr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</p:spTree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500856"/>
            <a:ext cx="8229600" cy="674688"/>
          </a:xfrm>
          <a:ln>
            <a:solidFill>
              <a:schemeClr val="accent1"/>
            </a:solidFill>
          </a:ln>
        </p:spPr>
        <p:txBody>
          <a:bodyPr lIns="274320" anchor="ctr"/>
          <a:lstStyle>
            <a:lvl1pPr algn="r">
              <a:buNone/>
              <a:defRPr sz="2000" b="0"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457200" y="1905000"/>
            <a:ext cx="8229600" cy="4270248"/>
          </a:xfrm>
          <a:solidFill>
            <a:schemeClr val="tx1">
              <a:shade val="50000"/>
            </a:schemeClr>
          </a:solidFill>
          <a:ln>
            <a:noFill/>
          </a:ln>
          <a:effectLst/>
        </p:spPr>
        <p:txBody>
          <a:bodyPr/>
          <a:lstStyle>
            <a:lvl1pPr marL="0" indent="0">
              <a:spcBef>
                <a:spcPts val="600"/>
              </a:spcBef>
              <a:buNone/>
              <a:defRPr sz="3200"/>
            </a:lvl1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219200"/>
            <a:ext cx="8229600" cy="533400"/>
          </a:xfrm>
        </p:spPr>
        <p:txBody>
          <a:bodyPr anchor="ctr" anchorCtr="0"/>
          <a:lstStyle>
            <a:lvl1pPr marL="0" indent="0" algn="l">
              <a:buFontTx/>
              <a:buNone/>
              <a:defRPr sz="1400"/>
            </a:lvl1pPr>
            <a:lvl2pPr>
              <a:defRPr sz="1200"/>
            </a:lvl2pPr>
            <a:lvl3pPr>
              <a:defRPr sz="1000"/>
            </a:lvl3pPr>
            <a:lvl4pPr>
              <a:defRPr sz="900"/>
            </a:lvl4pPr>
            <a:lvl5pPr>
              <a:defRPr sz="900"/>
            </a:lvl5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직선 연결선 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9" name="이등변 삼각형 8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  <p:sp>
        <p:nvSpPr>
          <p:cNvPr id="10" name="직사각형 9"/>
          <p:cNvSpPr/>
          <p:nvPr/>
        </p:nvSpPr>
        <p:spPr>
          <a:xfrm>
            <a:off x="457200" y="500856"/>
            <a:ext cx="182880" cy="685800"/>
          </a:xfrm>
          <a:prstGeom prst="rect">
            <a:avLst/>
          </a:prstGeom>
          <a:solidFill>
            <a:schemeClr val="accent1"/>
          </a:solidFill>
          <a:ln w="635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제목 개체 틀 2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  <a:prstGeom prst="rect">
            <a:avLst/>
          </a:prstGeom>
        </p:spPr>
        <p:txBody>
          <a:bodyPr vert="horz" anchor="b" anchorCtr="0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13" name="텍스트 개체 틀 12"/>
          <p:cNvSpPr>
            <a:spLocks noGrp="1"/>
          </p:cNvSpPr>
          <p:nvPr>
            <p:ph type="body" idx="1"/>
          </p:nvPr>
        </p:nvSpPr>
        <p:spPr>
          <a:xfrm>
            <a:off x="457200" y="1219200"/>
            <a:ext cx="8229600" cy="4910328"/>
          </a:xfrm>
          <a:prstGeom prst="rect">
            <a:avLst/>
          </a:prstGeom>
        </p:spPr>
        <p:txBody>
          <a:bodyPr vert="horz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14" name="날짜 개체 틀 13"/>
          <p:cNvSpPr>
            <a:spLocks noGrp="1"/>
          </p:cNvSpPr>
          <p:nvPr>
            <p:ph type="dt" sz="half" idx="2"/>
          </p:nvPr>
        </p:nvSpPr>
        <p:spPr>
          <a:xfrm>
            <a:off x="6400800" y="6356350"/>
            <a:ext cx="2289048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r>
              <a:rPr lang="en-US" altLang="ko-KR" smtClean="0"/>
              <a:t>4/24/2015</a:t>
            </a:r>
            <a:endParaRPr 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3"/>
          </p:nvPr>
        </p:nvSpPr>
        <p:spPr>
          <a:xfrm>
            <a:off x="2898648" y="6356350"/>
            <a:ext cx="3505200" cy="365760"/>
          </a:xfrm>
          <a:prstGeom prst="rect">
            <a:avLst/>
          </a:prstGeom>
        </p:spPr>
        <p:txBody>
          <a:bodyPr vert="horz"/>
          <a:lstStyle>
            <a:lvl1pPr algn="r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23" name="슬라이드 번호 개체 틀 22"/>
          <p:cNvSpPr>
            <a:spLocks noGrp="1"/>
          </p:cNvSpPr>
          <p:nvPr>
            <p:ph type="sldNum" sz="quarter" idx="4"/>
          </p:nvPr>
        </p:nvSpPr>
        <p:spPr>
          <a:xfrm>
            <a:off x="612648" y="6356350"/>
            <a:ext cx="1981200" cy="365760"/>
          </a:xfrm>
          <a:prstGeom prst="rect">
            <a:avLst/>
          </a:prstGeom>
        </p:spPr>
        <p:txBody>
          <a:bodyPr vert="horz"/>
          <a:lstStyle>
            <a:lvl1pPr algn="l" eaLnBrk="1" latinLnBrk="0" hangingPunct="1">
              <a:defRPr kumimoji="0" sz="1400">
                <a:solidFill>
                  <a:schemeClr val="tx2"/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28" name="직선 연결선 27"/>
          <p:cNvSpPr>
            <a:spLocks noChangeShapeType="1"/>
          </p:cNvSpPr>
          <p:nvPr/>
        </p:nvSpPr>
        <p:spPr bwMode="auto">
          <a:xfrm>
            <a:off x="457200" y="6353175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29" name="직선 연결선 28"/>
          <p:cNvSpPr>
            <a:spLocks noChangeShapeType="1"/>
          </p:cNvSpPr>
          <p:nvPr/>
        </p:nvSpPr>
        <p:spPr bwMode="auto">
          <a:xfrm>
            <a:off x="457200" y="1143000"/>
            <a:ext cx="8229600" cy="0"/>
          </a:xfrm>
          <a:prstGeom prst="line">
            <a:avLst/>
          </a:prstGeom>
          <a:noFill/>
          <a:ln w="9525" cap="flat" cmpd="sng" algn="ctr">
            <a:solidFill>
              <a:schemeClr val="accent2"/>
            </a:solidFill>
            <a:prstDash val="dash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anchor="t" compatLnSpc="1"/>
          <a:lstStyle/>
          <a:p>
            <a:endParaRPr kumimoji="0" lang="en-US"/>
          </a:p>
        </p:txBody>
      </p:sp>
      <p:sp>
        <p:nvSpPr>
          <p:cNvPr id="10" name="이등변 삼각형 9"/>
          <p:cNvSpPr>
            <a:spLocks noChangeAspect="1"/>
          </p:cNvSpPr>
          <p:nvPr/>
        </p:nvSpPr>
        <p:spPr>
          <a:xfrm rot="5400000">
            <a:off x="419100" y="6467475"/>
            <a:ext cx="190849" cy="120314"/>
          </a:xfrm>
          <a:prstGeom prst="triangle">
            <a:avLst>
              <a:gd name="adj" fmla="val 50000"/>
            </a:avLst>
          </a:prstGeom>
          <a:solidFill>
            <a:schemeClr val="accent2"/>
          </a:solidFill>
          <a:ln w="25400" cap="rnd" cmpd="sng" algn="ctr">
            <a:noFill/>
            <a:prstDash val="solid"/>
          </a:ln>
          <a:effectLst/>
        </p:spPr>
        <p:style>
          <a:lnRef idx="3">
            <a:schemeClr val="lt1"/>
          </a:lnRef>
          <a:fillRef idx="1">
            <a:schemeClr val="accent1"/>
          </a:fillRef>
          <a:effectRef idx="1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latinLnBrk="0" hangingPunct="1"/>
            <a:endParaRPr kumimoji="0"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805" r:id="rId1"/>
    <p:sldLayoutId id="2147483806" r:id="rId2"/>
    <p:sldLayoutId id="2147483807" r:id="rId3"/>
    <p:sldLayoutId id="2147483808" r:id="rId4"/>
    <p:sldLayoutId id="2147483809" r:id="rId5"/>
    <p:sldLayoutId id="2147483810" r:id="rId6"/>
    <p:sldLayoutId id="2147483811" r:id="rId7"/>
    <p:sldLayoutId id="2147483812" r:id="rId8"/>
    <p:sldLayoutId id="2147483813" r:id="rId9"/>
    <p:sldLayoutId id="2147483814" r:id="rId10"/>
    <p:sldLayoutId id="2147483815" r:id="rId11"/>
  </p:sldLayoutIdLst>
  <p:hf hdr="0" ftr="0" dt="0"/>
  <p:txStyles>
    <p:titleStyle>
      <a:lvl1pPr algn="l" rtl="0" eaLnBrk="1" latinLnBrk="1" hangingPunct="1">
        <a:spcBef>
          <a:spcPct val="0"/>
        </a:spcBef>
        <a:buNone/>
        <a:defRPr kumimoji="0" sz="32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74320" indent="-274320" algn="l" rtl="0" eaLnBrk="1" latinLnBrk="1" hangingPunct="1">
        <a:spcBef>
          <a:spcPts val="600"/>
        </a:spcBef>
        <a:buClr>
          <a:schemeClr val="accent1"/>
        </a:buClr>
        <a:buSzPct val="76000"/>
        <a:buFont typeface="Wingdings 3"/>
        <a:buChar char="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1pPr>
      <a:lvl2pPr marL="548640" indent="-274320" algn="l" rtl="0" eaLnBrk="1" latinLnBrk="1" hangingPunct="1">
        <a:spcBef>
          <a:spcPts val="500"/>
        </a:spcBef>
        <a:buClr>
          <a:schemeClr val="accent2"/>
        </a:buClr>
        <a:buSzPct val="76000"/>
        <a:buFont typeface="Wingdings 3"/>
        <a:buChar char=""/>
        <a:defRPr kumimoji="0" sz="2300" kern="1200">
          <a:solidFill>
            <a:schemeClr val="tx2"/>
          </a:solidFill>
          <a:latin typeface="+mn-lt"/>
          <a:ea typeface="+mn-ea"/>
          <a:cs typeface="+mn-cs"/>
        </a:defRPr>
      </a:lvl2pPr>
      <a:lvl3pPr marL="822960" indent="-228600" algn="l" rtl="0" eaLnBrk="1" latinLnBrk="1" hangingPunct="1">
        <a:spcBef>
          <a:spcPts val="500"/>
        </a:spcBef>
        <a:buClr>
          <a:schemeClr val="bg1">
            <a:shade val="50000"/>
          </a:schemeClr>
        </a:buClr>
        <a:buSzPct val="76000"/>
        <a:buFont typeface="Wingdings 3"/>
        <a:buChar char="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097280" indent="-228600" algn="l" rtl="0" eaLnBrk="1" latinLnBrk="1" hangingPunct="1">
        <a:spcBef>
          <a:spcPts val="400"/>
        </a:spcBef>
        <a:buClr>
          <a:schemeClr val="accent2">
            <a:shade val="75000"/>
          </a:schemeClr>
        </a:buClr>
        <a:buSzPct val="70000"/>
        <a:buFont typeface="Wingdings"/>
        <a:buChar char="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indent="-228600" algn="l" rtl="0" eaLnBrk="1" latinLnBrk="1" hangingPunct="1">
        <a:spcBef>
          <a:spcPts val="300"/>
        </a:spcBef>
        <a:buClr>
          <a:schemeClr val="accent2"/>
        </a:buClr>
        <a:buSzPct val="70000"/>
        <a:buFont typeface="Wingdings"/>
        <a:buChar char="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1645920" indent="-182880" algn="l" rtl="0" eaLnBrk="1" latinLnBrk="1" hangingPunct="1">
        <a:spcBef>
          <a:spcPts val="300"/>
        </a:spcBef>
        <a:buClr>
          <a:srgbClr val="9FB8CD">
            <a:shade val="75000"/>
          </a:srgbClr>
        </a:buClr>
        <a:buSzPct val="75000"/>
        <a:buFont typeface="Wingdings 3"/>
        <a:buChar char=""/>
        <a:defRPr kumimoji="0" lang="en-US" sz="1600" kern="1200" smtClean="0">
          <a:solidFill>
            <a:schemeClr val="tx1"/>
          </a:solidFill>
          <a:latin typeface="+mn-lt"/>
          <a:ea typeface="+mn-ea"/>
          <a:cs typeface="+mn-cs"/>
        </a:defRPr>
      </a:lvl6pPr>
      <a:lvl7pPr marL="1828800" indent="-182880" algn="l" rtl="0" eaLnBrk="1" latinLnBrk="1" hangingPunct="1">
        <a:spcBef>
          <a:spcPts val="300"/>
        </a:spcBef>
        <a:buClr>
          <a:srgbClr val="727CA3">
            <a:shade val="75000"/>
          </a:srgb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7pPr>
      <a:lvl8pPr marL="2011680" indent="-182880" algn="l" rtl="0" eaLnBrk="1" latinLnBrk="1" hangingPunct="1">
        <a:spcBef>
          <a:spcPts val="300"/>
        </a:spcBef>
        <a:buClr>
          <a:prstClr val="white">
            <a:shade val="50000"/>
          </a:prstClr>
        </a:buClr>
        <a:buSzPct val="75000"/>
        <a:buFont typeface="Wingdings 3"/>
        <a:buChar char=""/>
        <a:defRPr kumimoji="0" lang="en-US" sz="1400" kern="1200" smtClean="0">
          <a:solidFill>
            <a:schemeClr val="tx1"/>
          </a:solidFill>
          <a:latin typeface="+mn-lt"/>
          <a:ea typeface="+mn-ea"/>
          <a:cs typeface="+mn-cs"/>
        </a:defRPr>
      </a:lvl8pPr>
      <a:lvl9pPr marL="2194560" indent="-182880" algn="l" rtl="0" eaLnBrk="1" latinLnBrk="1" hangingPunct="1">
        <a:spcBef>
          <a:spcPts val="300"/>
        </a:spcBef>
        <a:buClr>
          <a:srgbClr val="9FB8CD"/>
        </a:buClr>
        <a:buSzPct val="75000"/>
        <a:buFont typeface="Wingdings 3"/>
        <a:buChar char=""/>
        <a:defRPr kumimoji="0" lang="en-US" sz="1200" kern="1200" smtClean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chart" Target="../charts/chart1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emf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angwoojun/bluedbm.git" TargetMode="Externa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bitbucket.org/chamdoo/risa-f2fs" TargetMode="External"/><Relationship Id="rId4" Type="http://schemas.openxmlformats.org/officeDocument/2006/relationships/hyperlink" Target="https://github.com/chamdoo/bdbm_drv.git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738250" y="1600200"/>
            <a:ext cx="7620000" cy="990600"/>
          </a:xfrm>
        </p:spPr>
        <p:txBody>
          <a:bodyPr>
            <a:normAutofit/>
          </a:bodyPr>
          <a:lstStyle/>
          <a:p>
            <a:pPr algn="ctr"/>
            <a:r>
              <a:rPr lang="en-US" altLang="ko-KR" sz="4000" b="1" dirty="0">
                <a:latin typeface="+mn-lt"/>
              </a:rPr>
              <a:t>Application-Managed Flash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04850" y="3224150"/>
            <a:ext cx="8686800" cy="1600200"/>
          </a:xfrm>
        </p:spPr>
        <p:txBody>
          <a:bodyPr>
            <a:normAutofit fontScale="62500" lnSpcReduction="20000"/>
          </a:bodyPr>
          <a:lstStyle/>
          <a:p>
            <a:pPr algn="ctr"/>
            <a:r>
              <a:rPr lang="en-US" altLang="ko-KR" sz="2900" b="1" u="sng" dirty="0">
                <a:solidFill>
                  <a:srgbClr val="0070C0"/>
                </a:solidFill>
                <a:latin typeface="+mn-lt"/>
              </a:rPr>
              <a:t>Sungjin Lee</a:t>
            </a:r>
            <a:r>
              <a:rPr lang="en-US" altLang="ko-KR" sz="2900" b="1" u="sng" dirty="0">
                <a:latin typeface="+mn-lt"/>
              </a:rPr>
              <a:t>,</a:t>
            </a:r>
            <a:r>
              <a:rPr lang="en-US" altLang="ko-KR" sz="2900" b="1" dirty="0">
                <a:latin typeface="+mn-lt"/>
              </a:rPr>
              <a:t> Ming Liu, </a:t>
            </a:r>
            <a:r>
              <a:rPr lang="en-US" altLang="ko-KR" sz="2900" b="1" dirty="0" err="1">
                <a:latin typeface="+mn-lt"/>
              </a:rPr>
              <a:t>Sangwoo</a:t>
            </a:r>
            <a:r>
              <a:rPr lang="en-US" altLang="ko-KR" sz="2900" b="1" dirty="0">
                <a:latin typeface="+mn-lt"/>
              </a:rPr>
              <a:t> Jun, </a:t>
            </a:r>
            <a:r>
              <a:rPr lang="en-US" altLang="ko-KR" sz="2900" b="1" dirty="0" err="1">
                <a:latin typeface="+mn-lt"/>
              </a:rPr>
              <a:t>Shuotao</a:t>
            </a:r>
            <a:r>
              <a:rPr lang="en-US" altLang="ko-KR" sz="2900" b="1" dirty="0">
                <a:latin typeface="+mn-lt"/>
              </a:rPr>
              <a:t> Xu, Jihong </a:t>
            </a:r>
            <a:r>
              <a:rPr lang="en-US" altLang="ko-KR" sz="2900" b="1" dirty="0" smtClean="0">
                <a:latin typeface="+mn-lt"/>
              </a:rPr>
              <a:t>Kim</a:t>
            </a:r>
            <a:r>
              <a:rPr lang="en-US" altLang="ko-KR" sz="2900" b="1" baseline="30000" dirty="0" smtClean="0">
                <a:latin typeface="+mn-lt"/>
              </a:rPr>
              <a:t>†</a:t>
            </a:r>
            <a:r>
              <a:rPr lang="en-US" altLang="ko-KR" sz="2900" b="1" dirty="0" smtClean="0">
                <a:latin typeface="+mn-lt"/>
              </a:rPr>
              <a:t> </a:t>
            </a:r>
            <a:r>
              <a:rPr lang="en-US" altLang="ko-KR" sz="2900" b="1" dirty="0">
                <a:latin typeface="+mn-lt"/>
              </a:rPr>
              <a:t>and Arvind</a:t>
            </a:r>
            <a:endParaRPr lang="en-US" altLang="ko-KR" sz="800" b="1" dirty="0" smtClean="0">
              <a:latin typeface="+mn-lt"/>
            </a:endParaRPr>
          </a:p>
          <a:p>
            <a:pPr algn="ctr"/>
            <a:endParaRPr lang="en-US" altLang="ko-KR" sz="2400" dirty="0" smtClean="0">
              <a:latin typeface="+mn-lt"/>
            </a:endParaRPr>
          </a:p>
          <a:p>
            <a:pPr algn="ctr"/>
            <a:endParaRPr lang="en-US" altLang="ko-KR" sz="2400" dirty="0" smtClean="0">
              <a:latin typeface="+mn-lt"/>
            </a:endParaRPr>
          </a:p>
          <a:p>
            <a:pPr algn="ctr"/>
            <a:r>
              <a:rPr lang="en-US" altLang="ko-KR" sz="2900" dirty="0" smtClean="0">
                <a:latin typeface="+mn-lt"/>
              </a:rPr>
              <a:t>Massachusetts Institute </a:t>
            </a:r>
            <a:r>
              <a:rPr lang="en-US" altLang="ko-KR" sz="2900" dirty="0">
                <a:latin typeface="+mn-lt"/>
              </a:rPr>
              <a:t>of </a:t>
            </a:r>
            <a:r>
              <a:rPr lang="en-US" altLang="ko-KR" sz="2900" dirty="0" smtClean="0">
                <a:latin typeface="+mn-lt"/>
              </a:rPr>
              <a:t>Technology</a:t>
            </a:r>
          </a:p>
          <a:p>
            <a:pPr algn="ctr"/>
            <a:r>
              <a:rPr lang="en-US" altLang="ko-KR" sz="2900" b="1" baseline="30000" dirty="0" smtClean="0"/>
              <a:t>†</a:t>
            </a:r>
            <a:r>
              <a:rPr lang="en-US" altLang="ko-KR" sz="2900" dirty="0" smtClean="0">
                <a:latin typeface="+mn-lt"/>
              </a:rPr>
              <a:t>Seoul National University</a:t>
            </a:r>
            <a:endParaRPr lang="en-US" altLang="ko-KR" sz="3200" b="1" dirty="0" smtClean="0">
              <a:latin typeface="+mn-lt"/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471550" y="5791200"/>
            <a:ext cx="8153400" cy="714375"/>
          </a:xfrm>
          <a:prstGeom prst="rect">
            <a:avLst/>
          </a:prstGeom>
        </p:spPr>
        <p:txBody>
          <a:bodyPr vert="horz">
            <a:normAutofit/>
          </a:bodyPr>
          <a:lstStyle>
            <a:lvl1pPr marL="0" indent="0" algn="r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None/>
              <a:defRPr kumimoji="0" sz="2000" kern="1200">
                <a:solidFill>
                  <a:schemeClr val="tx2"/>
                </a:solidFill>
                <a:latin typeface="+mj-lt"/>
                <a:ea typeface="+mj-ea"/>
                <a:cs typeface="+mj-cs"/>
              </a:defRPr>
            </a:lvl1pPr>
            <a:lvl2pPr marL="457200" indent="0" algn="ctr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None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None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None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None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None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None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None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ko-KR" sz="1600" b="1" dirty="0" smtClean="0">
                <a:latin typeface="+mn-lt"/>
              </a:rPr>
              <a:t>14th </a:t>
            </a:r>
            <a:r>
              <a:rPr lang="en-US" altLang="ko-KR" sz="1600" b="1" dirty="0">
                <a:latin typeface="+mn-lt"/>
              </a:rPr>
              <a:t>USENIX Conference on File and Storage </a:t>
            </a:r>
            <a:r>
              <a:rPr lang="en-US" altLang="ko-KR" sz="1600" b="1" dirty="0" smtClean="0">
                <a:latin typeface="+mn-lt"/>
              </a:rPr>
              <a:t>Technologies</a:t>
            </a:r>
          </a:p>
          <a:p>
            <a:pPr algn="ctr"/>
            <a:r>
              <a:rPr lang="en-US" altLang="ko-KR" sz="1600" b="1" dirty="0" smtClean="0">
                <a:latin typeface="+mn-lt"/>
              </a:rPr>
              <a:t>February 22-25, 2016</a:t>
            </a:r>
            <a:endParaRPr lang="en-US" altLang="ko-KR" sz="1600" b="1" dirty="0">
              <a:latin typeface="+mn-lt"/>
            </a:endParaRPr>
          </a:p>
          <a:p>
            <a:pPr algn="ctr"/>
            <a:endParaRPr lang="en-US" altLang="ko-KR" b="1" dirty="0" smtClean="0">
              <a:latin typeface="+mn-lt"/>
            </a:endParaRPr>
          </a:p>
        </p:txBody>
      </p:sp>
    </p:spTree>
    <p:extLst>
      <p:ext uri="{BB962C8B-B14F-4D97-AF65-F5344CB8AC3E}">
        <p14:creationId xmlns:p14="http://schemas.microsoft.com/office/powerpoint/2010/main" val="22300125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Case Study with AMF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10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877" y="2336640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F2FS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634" y="1780410"/>
            <a:ext cx="111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WAFL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77" y="268463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Btrfs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877" y="22274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NILFS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1546" y="3443764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RethinkDB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984" y="3460038"/>
            <a:ext cx="139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0070C0"/>
                </a:solidFill>
              </a:rPr>
              <a:t>LevelDB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5200" y="382018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0070C0"/>
                </a:solidFill>
              </a:rPr>
              <a:t>RocksDB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267980"/>
            <a:ext cx="124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030A0"/>
                </a:solidFill>
              </a:rPr>
              <a:t>FlexVol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6903" y="1640660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BlueSky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0106" y="4353580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LogBase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641" y="4963180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Hyder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716980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SpriteLFS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1306" y="400438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BigTable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0306" y="4537780"/>
            <a:ext cx="166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>
                    <a:lumMod val="50000"/>
                  </a:schemeClr>
                </a:solidFill>
              </a:rPr>
              <a:t>MongoDB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8706" y="381000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Cassandra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4635" y="2565240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HDFS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7" name="TextBox 26"/>
          <p:cNvSpPr txBox="1"/>
          <p:nvPr/>
        </p:nvSpPr>
        <p:spPr>
          <a:xfrm>
            <a:off x="922059" y="4277380"/>
            <a:ext cx="1572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LSM-Tree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86028" y="125905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File Systems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00" y="302889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Key-value Stores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666" y="30288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Databases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5772090"/>
            <a:ext cx="279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Storage Virtualization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>
            <a:stCxn id="23" idx="1"/>
          </p:cNvCxnSpPr>
          <p:nvPr/>
        </p:nvCxnSpPr>
        <p:spPr>
          <a:xfrm flipH="1" flipV="1">
            <a:off x="1066800" y="2240200"/>
            <a:ext cx="2717479" cy="13777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3" idx="7"/>
          </p:cNvCxnSpPr>
          <p:nvPr/>
        </p:nvCxnSpPr>
        <p:spPr>
          <a:xfrm flipH="1">
            <a:off x="5194362" y="2436402"/>
            <a:ext cx="3263838" cy="11815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3"/>
          </p:cNvCxnSpPr>
          <p:nvPr/>
        </p:nvCxnSpPr>
        <p:spPr>
          <a:xfrm flipH="1">
            <a:off x="984490" y="4702765"/>
            <a:ext cx="2799789" cy="13513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3" idx="5"/>
          </p:cNvCxnSpPr>
          <p:nvPr/>
        </p:nvCxnSpPr>
        <p:spPr>
          <a:xfrm>
            <a:off x="5194362" y="4702765"/>
            <a:ext cx="2276215" cy="14694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8" name="Group 47"/>
          <p:cNvGrpSpPr/>
          <p:nvPr/>
        </p:nvGrpSpPr>
        <p:grpSpPr>
          <a:xfrm>
            <a:off x="-762001" y="1143000"/>
            <a:ext cx="12265876" cy="2712344"/>
            <a:chOff x="-762001" y="1143000"/>
            <a:chExt cx="12265876" cy="2712344"/>
          </a:xfrm>
        </p:grpSpPr>
        <p:sp>
          <p:nvSpPr>
            <p:cNvPr id="44" name="Isosceles Triangle 43"/>
            <p:cNvSpPr/>
            <p:nvPr/>
          </p:nvSpPr>
          <p:spPr>
            <a:xfrm rot="10800000">
              <a:off x="-762001" y="1259050"/>
              <a:ext cx="12065455" cy="2596294"/>
            </a:xfrm>
            <a:prstGeom prst="triangle">
              <a:avLst>
                <a:gd name="adj" fmla="val 57504"/>
              </a:avLst>
            </a:prstGeom>
            <a:solidFill>
              <a:srgbClr val="FFC000">
                <a:alpha val="2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-762001" y="1219200"/>
              <a:ext cx="1746491" cy="1217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Rectangle 46"/>
            <p:cNvSpPr/>
            <p:nvPr/>
          </p:nvSpPr>
          <p:spPr>
            <a:xfrm>
              <a:off x="8445985" y="1143000"/>
              <a:ext cx="3057890" cy="121720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3492241" y="3393260"/>
            <a:ext cx="1994159" cy="1534180"/>
            <a:chOff x="3636460" y="3305911"/>
            <a:chExt cx="2383340" cy="1534180"/>
          </a:xfrm>
        </p:grpSpPr>
        <p:sp>
          <p:nvSpPr>
            <p:cNvPr id="23" name="Oval 22"/>
            <p:cNvSpPr/>
            <p:nvPr/>
          </p:nvSpPr>
          <p:spPr>
            <a:xfrm>
              <a:off x="3636460" y="3305911"/>
              <a:ext cx="2383340" cy="15341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78975" y="3494051"/>
              <a:ext cx="21181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Which Applications</a:t>
              </a:r>
            </a:p>
            <a:p>
              <a:pPr algn="ctr"/>
              <a:r>
                <a:rPr lang="en-US" altLang="ko-KR" sz="2400" dirty="0">
                  <a:solidFill>
                    <a:schemeClr val="bg1"/>
                  </a:solidFill>
                </a:rPr>
                <a:t>???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801070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sz="4000" b="1" dirty="0" smtClean="0">
                <a:latin typeface="+mn-lt"/>
              </a:rPr>
              <a:t>Case Study with File System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11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14" name="Rounded Rectangle 13"/>
          <p:cNvSpPr/>
          <p:nvPr/>
        </p:nvSpPr>
        <p:spPr>
          <a:xfrm>
            <a:off x="2056921" y="2057400"/>
            <a:ext cx="5638640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 (Log-structured)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2056760" y="3309046"/>
            <a:ext cx="5944239" cy="303049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1779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Object-to-storage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18" name="Rounded Rectangle 17"/>
          <p:cNvSpPr/>
          <p:nvPr/>
        </p:nvSpPr>
        <p:spPr>
          <a:xfrm>
            <a:off x="39305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Versioning &amp; Cleaning</a:t>
            </a:r>
            <a:endParaRPr lang="ko-KR" alt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5683175" y="2453978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 Scheduling</a:t>
            </a:r>
            <a:endParaRPr lang="ko-KR" altLang="en-US" sz="1400" dirty="0"/>
          </a:p>
        </p:txBody>
      </p:sp>
      <p:sp>
        <p:nvSpPr>
          <p:cNvPr id="25" name="TextBox 24"/>
          <p:cNvSpPr txBox="1"/>
          <p:nvPr/>
        </p:nvSpPr>
        <p:spPr>
          <a:xfrm>
            <a:off x="7280063" y="254404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282098" y="254267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8" name="Rectangle 27"/>
          <p:cNvSpPr/>
          <p:nvPr/>
        </p:nvSpPr>
        <p:spPr>
          <a:xfrm>
            <a:off x="2056295" y="5105400"/>
            <a:ext cx="5944704" cy="565697"/>
          </a:xfrm>
          <a:prstGeom prst="rect">
            <a:avLst/>
          </a:prstGeom>
          <a:solidFill>
            <a:schemeClr val="bg1">
              <a:lumMod val="8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1" name="Rounded Rectangle 30"/>
          <p:cNvSpPr/>
          <p:nvPr/>
        </p:nvSpPr>
        <p:spPr>
          <a:xfrm>
            <a:off x="2057400" y="2058259"/>
            <a:ext cx="5943600" cy="11629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AMF Log-structured File System (ALFS)</a:t>
            </a:r>
          </a:p>
          <a:p>
            <a:pPr algn="ctr"/>
            <a:r>
              <a:rPr lang="en-US" altLang="ko-KR" sz="2000" b="1" dirty="0" smtClean="0">
                <a:solidFill>
                  <a:schemeClr val="bg1"/>
                </a:solidFill>
              </a:rPr>
              <a:t>(based on F2FS)</a:t>
            </a:r>
            <a:endParaRPr lang="ko-KR" altLang="en-US" sz="2000" b="1" dirty="0">
              <a:solidFill>
                <a:schemeClr val="bg1"/>
              </a:solidFill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533400" y="3326011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cxnSp>
        <p:nvCxnSpPr>
          <p:cNvPr id="38" name="Straight Connector 37"/>
          <p:cNvCxnSpPr/>
          <p:nvPr/>
        </p:nvCxnSpPr>
        <p:spPr>
          <a:xfrm>
            <a:off x="381000" y="3727500"/>
            <a:ext cx="8305800" cy="22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TextBox 38"/>
          <p:cNvSpPr txBox="1"/>
          <p:nvPr/>
        </p:nvSpPr>
        <p:spPr>
          <a:xfrm>
            <a:off x="533400" y="372973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40" name="Rounded Rectangle 39"/>
          <p:cNvSpPr/>
          <p:nvPr/>
        </p:nvSpPr>
        <p:spPr>
          <a:xfrm>
            <a:off x="2056455" y="3841363"/>
            <a:ext cx="5944544" cy="1162954"/>
          </a:xfrm>
          <a:prstGeom prst="round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2400" b="1" dirty="0" smtClean="0">
                <a:solidFill>
                  <a:schemeClr val="bg1"/>
                </a:solidFill>
              </a:rPr>
              <a:t>AMF Flash Translation Layer (AFTL)</a:t>
            </a:r>
          </a:p>
          <a:p>
            <a:pPr algn="ctr"/>
            <a:endParaRPr lang="en-US" altLang="ko-KR" b="1" dirty="0" smtClean="0">
              <a:solidFill>
                <a:schemeClr val="bg1"/>
              </a:solidFill>
            </a:endParaRPr>
          </a:p>
          <a:p>
            <a:pPr algn="ctr"/>
            <a:endParaRPr lang="en-US" altLang="ko-KR" b="1" dirty="0">
              <a:solidFill>
                <a:schemeClr val="bg1"/>
              </a:solidFill>
            </a:endParaRPr>
          </a:p>
          <a:p>
            <a:pPr algn="ctr"/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44" name="Rounded Rectangle 43"/>
          <p:cNvSpPr/>
          <p:nvPr/>
        </p:nvSpPr>
        <p:spPr>
          <a:xfrm>
            <a:off x="2264665" y="4309689"/>
            <a:ext cx="2383535" cy="6115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Segment-level Address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Remapping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45" name="Rounded Rectangle 44"/>
          <p:cNvSpPr/>
          <p:nvPr/>
        </p:nvSpPr>
        <p:spPr>
          <a:xfrm>
            <a:off x="5134602" y="4308830"/>
            <a:ext cx="2713998" cy="611507"/>
          </a:xfrm>
          <a:prstGeom prst="roundRect">
            <a:avLst/>
          </a:prstGeom>
          <a:solidFill>
            <a:schemeClr val="bg1">
              <a:lumMod val="8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Wear-leveling &amp;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Bad-block</a:t>
            </a: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6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7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8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9" dur="250" autoRev="1" fill="remove"/>
                                        <p:tgtEl>
                                          <p:spTgt spid="31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7" presetClass="emph" presetSubtype="0" fill="remove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3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4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15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16" dur="250" autoRev="1" fill="remove"/>
                                        <p:tgtEl>
                                          <p:spTgt spid="40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18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19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0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1" dur="250" autoRev="1" fill="remove"/>
                                        <p:tgtEl>
                                          <p:spTgt spid="44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7" presetClass="emph" presetSubtype="0" fill="remove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Clr clrSpc="rgb" dir="cw">
                                      <p:cBhvr override="childStyle">
                                        <p:cTn id="23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animClr clrSpc="rgb" dir="cw">
                                      <p:cBhvr>
                                        <p:cTn id="24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fillcolor</p:attrName>
                                        </p:attrNameLst>
                                      </p:cBhvr>
                                      <p:to>
                                        <a:schemeClr val="bg1"/>
                                      </p:to>
                                    </p:animClr>
                                    <p:set>
                                      <p:cBhvr>
                                        <p:cTn id="25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fill.type</p:attrName>
                                        </p:attrNameLst>
                                      </p:cBhvr>
                                      <p:to>
                                        <p:strVal val="solid"/>
                                      </p:to>
                                    </p:set>
                                    <p:set>
                                      <p:cBhvr>
                                        <p:cTn id="26" dur="250" autoRev="1" fill="remove"/>
                                        <p:tgtEl>
                                          <p:spTgt spid="45"/>
                                        </p:tgtEl>
                                        <p:attrNameLst>
                                          <p:attrName>fill.on</p:attrName>
                                        </p:attrNameLst>
                                      </p:cBhvr>
                                      <p:to>
                                        <p:strVal val="tru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 animBg="1"/>
      <p:bldP spid="40" grpId="0" animBg="1"/>
      <p:bldP spid="44" grpId="0" animBg="1"/>
      <p:bldP spid="45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897360" y="4254499"/>
            <a:ext cx="7484640" cy="2021920"/>
            <a:chOff x="914400" y="3901819"/>
            <a:chExt cx="5867400" cy="2597891"/>
          </a:xfrm>
        </p:grpSpPr>
        <p:graphicFrame>
          <p:nvGraphicFramePr>
            <p:cNvPr id="12" name="Chart 11"/>
            <p:cNvGraphicFramePr>
              <a:graphicFrameLocks/>
            </p:cNvGraphicFramePr>
            <p:nvPr>
              <p:extLst/>
            </p:nvPr>
          </p:nvGraphicFramePr>
          <p:xfrm>
            <a:off x="914400" y="3901819"/>
            <a:ext cx="5867400" cy="206216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22" name="TextBox 21"/>
            <p:cNvSpPr txBox="1"/>
            <p:nvPr/>
          </p:nvSpPr>
          <p:spPr>
            <a:xfrm>
              <a:off x="1536887" y="6025169"/>
              <a:ext cx="4804366" cy="4745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/>
                <a:t>&lt;A comparison of source-code lines of F2FS and ALFS&gt;</a:t>
              </a:r>
              <a:endParaRPr lang="ko-KR" altLang="en-US" b="1" dirty="0"/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ko-KR" b="1" dirty="0" smtClean="0">
                <a:latin typeface="+mn-lt"/>
              </a:rPr>
              <a:t>AMF Log-structured File System (ALFS)</a:t>
            </a:r>
            <a:endParaRPr lang="ko-KR" altLang="en-US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3200400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ALFS is based on the F2FS file system</a:t>
            </a:r>
            <a:endParaRPr lang="en-US" altLang="ko-KR" dirty="0"/>
          </a:p>
          <a:p>
            <a:r>
              <a:rPr lang="en-US" altLang="ko-KR" dirty="0" smtClean="0"/>
              <a:t>How did we modify F2FS for ALFS?</a:t>
            </a:r>
          </a:p>
          <a:p>
            <a:pPr lvl="1"/>
            <a:r>
              <a:rPr lang="en-US" altLang="ko-KR" dirty="0" smtClean="0"/>
              <a:t>Eliminate in-place updates</a:t>
            </a:r>
          </a:p>
          <a:p>
            <a:pPr lvl="2"/>
            <a:r>
              <a:rPr lang="en-US" altLang="ko-KR" dirty="0" smtClean="0"/>
              <a:t>F2FS overwrites check-points and inode-map blocks</a:t>
            </a:r>
          </a:p>
          <a:p>
            <a:pPr lvl="1"/>
            <a:r>
              <a:rPr lang="en-US" altLang="ko-KR" dirty="0" smtClean="0"/>
              <a:t>Change the TRIM policy</a:t>
            </a:r>
          </a:p>
          <a:p>
            <a:pPr lvl="2"/>
            <a:r>
              <a:rPr lang="en-US" altLang="ko-KR" dirty="0" smtClean="0"/>
              <a:t>TRIM is issued to individual sectors</a:t>
            </a:r>
          </a:p>
          <a:p>
            <a:pPr lvl="7"/>
            <a:endParaRPr lang="en-US" altLang="ko-KR" dirty="0"/>
          </a:p>
          <a:p>
            <a:r>
              <a:rPr lang="en-US" altLang="ko-KR" dirty="0" smtClean="0"/>
              <a:t>How many new codes were added?</a:t>
            </a:r>
          </a:p>
        </p:txBody>
      </p:sp>
      <p:grpSp>
        <p:nvGrpSpPr>
          <p:cNvPr id="20" name="Group 19"/>
          <p:cNvGrpSpPr/>
          <p:nvPr/>
        </p:nvGrpSpPr>
        <p:grpSpPr>
          <a:xfrm>
            <a:off x="7006683" y="5167412"/>
            <a:ext cx="290512" cy="152400"/>
            <a:chOff x="5638800" y="5105400"/>
            <a:chExt cx="290512" cy="152400"/>
          </a:xfrm>
        </p:grpSpPr>
        <p:cxnSp>
          <p:nvCxnSpPr>
            <p:cNvPr id="13" name="Straight Arrow Connector 12"/>
            <p:cNvCxnSpPr/>
            <p:nvPr/>
          </p:nvCxnSpPr>
          <p:spPr>
            <a:xfrm>
              <a:off x="5638800" y="5181600"/>
              <a:ext cx="288130" cy="1488"/>
            </a:xfrm>
            <a:prstGeom prst="straightConnector1">
              <a:avLst/>
            </a:prstGeom>
            <a:ln>
              <a:solidFill>
                <a:srgbClr val="FF0000"/>
              </a:solidFill>
              <a:headEnd type="triangle" w="med" len="med"/>
              <a:tailEnd type="triangl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Connector 15"/>
            <p:cNvCxnSpPr/>
            <p:nvPr/>
          </p:nvCxnSpPr>
          <p:spPr>
            <a:xfrm>
              <a:off x="5929312" y="5105400"/>
              <a:ext cx="0" cy="152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Connector 18"/>
            <p:cNvCxnSpPr/>
            <p:nvPr/>
          </p:nvCxnSpPr>
          <p:spPr>
            <a:xfrm>
              <a:off x="5638800" y="5105400"/>
              <a:ext cx="0" cy="15240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1" name="TextBox 20"/>
          <p:cNvSpPr txBox="1"/>
          <p:nvPr/>
        </p:nvSpPr>
        <p:spPr>
          <a:xfrm>
            <a:off x="7232901" y="5088532"/>
            <a:ext cx="100860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 smtClean="0">
                <a:solidFill>
                  <a:srgbClr val="FF0000"/>
                </a:solidFill>
              </a:rPr>
              <a:t>1300 lines</a:t>
            </a:r>
            <a:endParaRPr lang="ko-KR" altLang="en-US" sz="1400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9338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500"/>
                            </p:stCondLst>
                            <p:childTnLst>
                              <p:par>
                                <p:cTn id="26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13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LFS</a:t>
            </a:r>
            <a:endParaRPr lang="ko-KR" altLang="en-US" sz="2400" b="1" dirty="0"/>
          </a:p>
        </p:txBody>
      </p:sp>
      <p:sp>
        <p:nvSpPr>
          <p:cNvPr id="66" name="TextBox 65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PFTL</a:t>
            </a:r>
            <a:endParaRPr lang="ko-KR" altLang="en-US" sz="2400" b="1" dirty="0"/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89" name="TextBox 88"/>
          <p:cNvSpPr txBox="1"/>
          <p:nvPr/>
        </p:nvSpPr>
        <p:spPr>
          <a:xfrm>
            <a:off x="323625" y="217753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Segment</a:t>
            </a:r>
            <a:endParaRPr lang="ko-KR" altLang="en-US" b="1" dirty="0"/>
          </a:p>
        </p:txBody>
      </p:sp>
      <p:sp>
        <p:nvSpPr>
          <p:cNvPr id="90" name="TextBox 89"/>
          <p:cNvSpPr txBox="1"/>
          <p:nvPr/>
        </p:nvSpPr>
        <p:spPr>
          <a:xfrm>
            <a:off x="109314" y="4800600"/>
            <a:ext cx="21766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Block with 2 pages</a:t>
            </a:r>
            <a:endParaRPr lang="ko-KR" altLang="en-US" b="1" dirty="0"/>
          </a:p>
        </p:txBody>
      </p:sp>
      <p:cxnSp>
        <p:nvCxnSpPr>
          <p:cNvPr id="92" name="Straight Arrow Connector 91"/>
          <p:cNvCxnSpPr>
            <a:stCxn id="89" idx="2"/>
            <a:endCxn id="100" idx="1"/>
          </p:cNvCxnSpPr>
          <p:nvPr/>
        </p:nvCxnSpPr>
        <p:spPr>
          <a:xfrm>
            <a:off x="899264" y="2546866"/>
            <a:ext cx="505833" cy="35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Straight Arrow Connector 93"/>
          <p:cNvCxnSpPr>
            <a:endCxn id="102" idx="1"/>
          </p:cNvCxnSpPr>
          <p:nvPr/>
        </p:nvCxnSpPr>
        <p:spPr>
          <a:xfrm flipV="1">
            <a:off x="899264" y="4341595"/>
            <a:ext cx="506922" cy="459005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Rounded Rectangle 99"/>
          <p:cNvSpPr/>
          <p:nvPr/>
        </p:nvSpPr>
        <p:spPr>
          <a:xfrm>
            <a:off x="1405097" y="2401490"/>
            <a:ext cx="1301198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2" name="Rounded Rectangle 101"/>
          <p:cNvSpPr/>
          <p:nvPr/>
        </p:nvSpPr>
        <p:spPr>
          <a:xfrm>
            <a:off x="1406186" y="3844509"/>
            <a:ext cx="702014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TextBox 72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125605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/>
      <p:bldP spid="90" grpId="0"/>
      <p:bldP spid="100" grpId="0" animBg="1"/>
      <p:bldP spid="102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14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23276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124" name="Group 123"/>
          <p:cNvGrpSpPr/>
          <p:nvPr/>
        </p:nvGrpSpPr>
        <p:grpSpPr>
          <a:xfrm>
            <a:off x="3115239" y="3353597"/>
            <a:ext cx="2423143" cy="3063"/>
            <a:chOff x="3060220" y="2951169"/>
            <a:chExt cx="2423143" cy="3063"/>
          </a:xfrm>
        </p:grpSpPr>
        <p:cxnSp>
          <p:nvCxnSpPr>
            <p:cNvPr id="39" name="Elbow Connector 38"/>
            <p:cNvCxnSpPr>
              <a:stCxn id="112" idx="2"/>
              <a:endCxn id="98" idx="2"/>
            </p:cNvCxnSpPr>
            <p:nvPr/>
          </p:nvCxnSpPr>
          <p:spPr>
            <a:xfrm rot="5400000" flipH="1" flipV="1">
              <a:off x="3815663" y="2195726"/>
              <a:ext cx="3063" cy="15139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3" name="Elbow Connector 112"/>
            <p:cNvCxnSpPr>
              <a:stCxn id="112" idx="2"/>
              <a:endCxn id="99" idx="2"/>
            </p:cNvCxnSpPr>
            <p:nvPr/>
          </p:nvCxnSpPr>
          <p:spPr>
            <a:xfrm rot="5400000" flipH="1" flipV="1">
              <a:off x="3968063" y="2043326"/>
              <a:ext cx="3063" cy="1818749"/>
            </a:xfrm>
            <a:prstGeom prst="bentConnector3">
              <a:avLst>
                <a:gd name="adj1" fmla="val -117650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4" name="Elbow Connector 113"/>
            <p:cNvCxnSpPr>
              <a:stCxn id="112" idx="2"/>
              <a:endCxn id="101" idx="2"/>
            </p:cNvCxnSpPr>
            <p:nvPr/>
          </p:nvCxnSpPr>
          <p:spPr>
            <a:xfrm rot="5400000" flipH="1" flipV="1">
              <a:off x="4120463" y="1890926"/>
              <a:ext cx="3063" cy="21235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5" name="Elbow Connector 114"/>
            <p:cNvCxnSpPr>
              <a:stCxn id="112" idx="2"/>
              <a:endCxn id="103" idx="2"/>
            </p:cNvCxnSpPr>
            <p:nvPr/>
          </p:nvCxnSpPr>
          <p:spPr>
            <a:xfrm rot="5400000" flipH="1" flipV="1">
              <a:off x="4270260" y="1741129"/>
              <a:ext cx="3063" cy="2423143"/>
            </a:xfrm>
            <a:prstGeom prst="bentConnector3">
              <a:avLst>
                <a:gd name="adj1" fmla="val -1186865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5" name="Elbow Connector 124"/>
          <p:cNvCxnSpPr>
            <a:stCxn id="111" idx="2"/>
            <a:endCxn id="112" idx="2"/>
          </p:cNvCxnSpPr>
          <p:nvPr/>
        </p:nvCxnSpPr>
        <p:spPr>
          <a:xfrm rot="16200000" flipH="1">
            <a:off x="2359895" y="2601314"/>
            <a:ext cx="5969" cy="1504722"/>
          </a:xfrm>
          <a:prstGeom prst="bentConnector3">
            <a:avLst>
              <a:gd name="adj1" fmla="val 39297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75" name="Group 174"/>
          <p:cNvGrpSpPr/>
          <p:nvPr/>
        </p:nvGrpSpPr>
        <p:grpSpPr>
          <a:xfrm>
            <a:off x="3115239" y="3351435"/>
            <a:ext cx="3937005" cy="5225"/>
            <a:chOff x="3115239" y="3351435"/>
            <a:chExt cx="3937005" cy="5225"/>
          </a:xfrm>
        </p:grpSpPr>
        <p:cxnSp>
          <p:nvCxnSpPr>
            <p:cNvPr id="151" name="Elbow Connector 150"/>
            <p:cNvCxnSpPr>
              <a:stCxn id="112" idx="2"/>
              <a:endCxn id="103" idx="2"/>
            </p:cNvCxnSpPr>
            <p:nvPr/>
          </p:nvCxnSpPr>
          <p:spPr>
            <a:xfrm rot="5400000" flipH="1" flipV="1">
              <a:off x="4325279" y="2143557"/>
              <a:ext cx="3063" cy="2423143"/>
            </a:xfrm>
            <a:prstGeom prst="bentConnector3">
              <a:avLst>
                <a:gd name="adj1" fmla="val -1503019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2" name="Elbow Connector 151"/>
            <p:cNvCxnSpPr>
              <a:stCxn id="112" idx="2"/>
              <a:endCxn id="106" idx="2"/>
            </p:cNvCxnSpPr>
            <p:nvPr/>
          </p:nvCxnSpPr>
          <p:spPr>
            <a:xfrm rot="5400000" flipH="1" flipV="1">
              <a:off x="4778932" y="1687742"/>
              <a:ext cx="5225" cy="3332611"/>
            </a:xfrm>
            <a:prstGeom prst="bentConnector3">
              <a:avLst>
                <a:gd name="adj1" fmla="val -868947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3" name="Elbow Connector 152"/>
            <p:cNvCxnSpPr>
              <a:stCxn id="112" idx="2"/>
              <a:endCxn id="107" idx="2"/>
            </p:cNvCxnSpPr>
            <p:nvPr/>
          </p:nvCxnSpPr>
          <p:spPr>
            <a:xfrm rot="5400000" flipH="1" flipV="1">
              <a:off x="4931332" y="1535342"/>
              <a:ext cx="5225" cy="3637411"/>
            </a:xfrm>
            <a:prstGeom prst="bentConnector3">
              <a:avLst>
                <a:gd name="adj1" fmla="val -875023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4" name="Elbow Connector 153"/>
            <p:cNvCxnSpPr>
              <a:stCxn id="112" idx="2"/>
              <a:endCxn id="108" idx="2"/>
            </p:cNvCxnSpPr>
            <p:nvPr/>
          </p:nvCxnSpPr>
          <p:spPr>
            <a:xfrm rot="5400000" flipH="1" flipV="1">
              <a:off x="5081129" y="1385545"/>
              <a:ext cx="5225" cy="3937005"/>
            </a:xfrm>
            <a:prstGeom prst="bentConnector3">
              <a:avLst>
                <a:gd name="adj1" fmla="val -875023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7" name="Elbow Connector 166"/>
            <p:cNvCxnSpPr>
              <a:stCxn id="112" idx="2"/>
              <a:endCxn id="101" idx="2"/>
            </p:cNvCxnSpPr>
            <p:nvPr/>
          </p:nvCxnSpPr>
          <p:spPr>
            <a:xfrm rot="5400000" flipH="1" flipV="1">
              <a:off x="4175482" y="2293354"/>
              <a:ext cx="3063" cy="2123549"/>
            </a:xfrm>
            <a:prstGeom prst="bentConnector3">
              <a:avLst>
                <a:gd name="adj1" fmla="val -15030199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1" name="Elbow Connector 170"/>
            <p:cNvCxnSpPr>
              <a:stCxn id="112" idx="2"/>
              <a:endCxn id="98" idx="2"/>
            </p:cNvCxnSpPr>
            <p:nvPr/>
          </p:nvCxnSpPr>
          <p:spPr>
            <a:xfrm rot="5400000" flipH="1" flipV="1">
              <a:off x="3870682" y="2598154"/>
              <a:ext cx="3063" cy="1513949"/>
            </a:xfrm>
            <a:prstGeom prst="bentConnector3">
              <a:avLst>
                <a:gd name="adj1" fmla="val -14926543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87" name="Group 186"/>
          <p:cNvGrpSpPr/>
          <p:nvPr/>
        </p:nvGrpSpPr>
        <p:grpSpPr>
          <a:xfrm>
            <a:off x="4548086" y="3352799"/>
            <a:ext cx="772712" cy="524282"/>
            <a:chOff x="4548086" y="3352799"/>
            <a:chExt cx="772712" cy="524282"/>
          </a:xfrm>
        </p:grpSpPr>
        <p:sp>
          <p:nvSpPr>
            <p:cNvPr id="178" name="TextBox 177"/>
            <p:cNvSpPr txBox="1"/>
            <p:nvPr/>
          </p:nvSpPr>
          <p:spPr>
            <a:xfrm>
              <a:off x="4548086" y="3507749"/>
              <a:ext cx="77271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Invalid</a:t>
              </a:r>
              <a:endParaRPr lang="ko-KR" altLang="en-US" dirty="0"/>
            </a:p>
          </p:txBody>
        </p:sp>
        <p:cxnSp>
          <p:nvCxnSpPr>
            <p:cNvPr id="180" name="Straight Arrow Connector 179"/>
            <p:cNvCxnSpPr>
              <a:endCxn id="79" idx="2"/>
            </p:cNvCxnSpPr>
            <p:nvPr/>
          </p:nvCxnSpPr>
          <p:spPr>
            <a:xfrm flipV="1">
              <a:off x="4932759" y="3352799"/>
              <a:ext cx="3141" cy="267892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95" name="Group 194"/>
          <p:cNvGrpSpPr/>
          <p:nvPr/>
        </p:nvGrpSpPr>
        <p:grpSpPr>
          <a:xfrm>
            <a:off x="367804" y="1428234"/>
            <a:ext cx="5651996" cy="1980127"/>
            <a:chOff x="367804" y="1428234"/>
            <a:chExt cx="5651996" cy="1980127"/>
          </a:xfrm>
        </p:grpSpPr>
        <p:sp>
          <p:nvSpPr>
            <p:cNvPr id="193" name="Rounded Rectangle 192"/>
            <p:cNvSpPr/>
            <p:nvPr/>
          </p:nvSpPr>
          <p:spPr>
            <a:xfrm>
              <a:off x="1404437" y="1841500"/>
              <a:ext cx="2816871" cy="1566861"/>
            </a:xfrm>
            <a:prstGeom prst="roundRect">
              <a:avLst>
                <a:gd name="adj" fmla="val 676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367804" y="1428234"/>
              <a:ext cx="56519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Check-point and inode-map blocks are overwritten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447532" y="2438400"/>
            <a:ext cx="323276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10" name="Elbow Connector 109"/>
          <p:cNvCxnSpPr/>
          <p:nvPr/>
        </p:nvCxnSpPr>
        <p:spPr>
          <a:xfrm rot="16200000" flipH="1">
            <a:off x="2349577" y="2603424"/>
            <a:ext cx="5969" cy="1504722"/>
          </a:xfrm>
          <a:prstGeom prst="bentConnector3">
            <a:avLst>
              <a:gd name="adj1" fmla="val 3929787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6" name="TextBox 115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PFTL</a:t>
            </a:r>
            <a:endParaRPr lang="ko-KR" altLang="en-US" sz="2400" b="1" dirty="0"/>
          </a:p>
        </p:txBody>
      </p:sp>
      <p:sp>
        <p:nvSpPr>
          <p:cNvPr id="117" name="TextBox 116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5140554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500"/>
                            </p:stCondLst>
                            <p:childTnLst>
                              <p:par>
                                <p:cTn id="2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1" dur="500"/>
                                        <p:tgtEl>
                                          <p:spTgt spid="1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4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7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1000"/>
                            </p:stCondLst>
                            <p:childTnLst>
                              <p:par>
                                <p:cTn id="47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4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6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500" fill="hold"/>
                                        <p:tgtEl>
                                          <p:spTgt spid="1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8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1" dur="500" fill="hold"/>
                                        <p:tgtEl>
                                          <p:spTgt spid="8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2" fill="hold">
                            <p:stCondLst>
                              <p:cond delay="500"/>
                            </p:stCondLst>
                            <p:childTnLst>
                              <p:par>
                                <p:cTn id="6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5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2" fill="hold">
                            <p:stCondLst>
                              <p:cond delay="500"/>
                            </p:stCondLst>
                            <p:childTnLst>
                              <p:par>
                                <p:cTn id="7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5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6" fill="hold">
                      <p:stCondLst>
                        <p:cond delay="indefinite"/>
                      </p:stCondLst>
                      <p:childTnLst>
                        <p:par>
                          <p:cTn id="77" fill="hold">
                            <p:stCondLst>
                              <p:cond delay="0"/>
                            </p:stCondLst>
                            <p:childTnLst>
                              <p:par>
                                <p:cTn id="78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82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9" grpId="0" animBg="1"/>
      <p:bldP spid="81" grpId="0" animBg="1"/>
      <p:bldP spid="88" grpId="0" animBg="1"/>
      <p:bldP spid="111" grpId="0" animBg="1"/>
      <p:bldP spid="112" grpId="0" animBg="1"/>
      <p:bldP spid="79" grpId="0" animBg="1"/>
      <p:bldP spid="109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15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45" name="Group 144"/>
          <p:cNvGrpSpPr/>
          <p:nvPr/>
        </p:nvGrpSpPr>
        <p:grpSpPr>
          <a:xfrm>
            <a:off x="1333500" y="4953000"/>
            <a:ext cx="5219700" cy="400110"/>
            <a:chOff x="1333500" y="5257800"/>
            <a:chExt cx="5219700" cy="400110"/>
          </a:xfrm>
        </p:grpSpPr>
        <p:cxnSp>
          <p:nvCxnSpPr>
            <p:cNvPr id="142" name="Straight Arrow Connector 141"/>
            <p:cNvCxnSpPr/>
            <p:nvPr/>
          </p:nvCxnSpPr>
          <p:spPr>
            <a:xfrm>
              <a:off x="1448343" y="5257800"/>
              <a:ext cx="5104857" cy="0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4" name="TextBox 143"/>
            <p:cNvSpPr txBox="1"/>
            <p:nvPr/>
          </p:nvSpPr>
          <p:spPr>
            <a:xfrm>
              <a:off x="1333500" y="5257800"/>
              <a:ext cx="515147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2000" dirty="0" smtClean="0"/>
                <a:t>The FTL appends incoming data to NAND flash</a:t>
              </a:r>
              <a:endParaRPr lang="ko-KR" altLang="en-US" sz="2000" dirty="0"/>
            </a:p>
          </p:txBody>
        </p:sp>
      </p:grpSp>
      <p:sp>
        <p:nvSpPr>
          <p:cNvPr id="100" name="TextBox 99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PFTL</a:t>
            </a:r>
            <a:endParaRPr lang="ko-KR" altLang="en-US" sz="2400" b="1" dirty="0"/>
          </a:p>
        </p:txBody>
      </p:sp>
      <p:sp>
        <p:nvSpPr>
          <p:cNvPr id="102" name="TextBox 101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38326254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16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1907613" y="3884669"/>
            <a:ext cx="5778564" cy="916781"/>
            <a:chOff x="1907613" y="3884669"/>
            <a:chExt cx="5778564" cy="916781"/>
          </a:xfrm>
        </p:grpSpPr>
        <p:sp>
          <p:nvSpPr>
            <p:cNvPr id="102" name="Rectangle 101"/>
            <p:cNvSpPr/>
            <p:nvPr/>
          </p:nvSpPr>
          <p:spPr>
            <a:xfrm>
              <a:off x="6200861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42056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947725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cxnSp>
          <p:nvCxnSpPr>
            <p:cNvPr id="39" name="Elbow Connector 38"/>
            <p:cNvCxnSpPr>
              <a:stCxn id="73" idx="2"/>
              <a:endCxn id="102" idx="2"/>
            </p:cNvCxnSpPr>
            <p:nvPr/>
          </p:nvCxnSpPr>
          <p:spPr>
            <a:xfrm rot="16200000" flipH="1">
              <a:off x="4130012" y="2578201"/>
              <a:ext cx="850" cy="4445648"/>
            </a:xfrm>
            <a:prstGeom prst="bentConnector3">
              <a:avLst>
                <a:gd name="adj1" fmla="val 2699411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Elbow Connector 48"/>
            <p:cNvCxnSpPr>
              <a:stCxn id="76" idx="2"/>
              <a:endCxn id="110" idx="2"/>
            </p:cNvCxnSpPr>
            <p:nvPr/>
          </p:nvCxnSpPr>
          <p:spPr>
            <a:xfrm rot="5400000" flipH="1" flipV="1">
              <a:off x="4940060" y="2946205"/>
              <a:ext cx="1531" cy="370725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8" name="Elbow Connector 67"/>
            <p:cNvCxnSpPr>
              <a:stCxn id="77" idx="2"/>
              <a:endCxn id="124" idx="2"/>
            </p:cNvCxnSpPr>
            <p:nvPr/>
          </p:nvCxnSpPr>
          <p:spPr>
            <a:xfrm rot="5400000" flipH="1" flipV="1">
              <a:off x="5832281" y="3099105"/>
              <a:ext cx="1531" cy="340145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0" name="Elbow Connector 119"/>
            <p:cNvCxnSpPr>
              <a:stCxn id="75" idx="2"/>
              <a:endCxn id="113" idx="2"/>
            </p:cNvCxnSpPr>
            <p:nvPr/>
          </p:nvCxnSpPr>
          <p:spPr>
            <a:xfrm rot="5400000" flipH="1" flipV="1">
              <a:off x="4875789" y="2576265"/>
              <a:ext cx="1531" cy="4447139"/>
            </a:xfrm>
            <a:prstGeom prst="bentConnector3">
              <a:avLst>
                <a:gd name="adj1" fmla="val -14931417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4" name="Rectangle 123"/>
            <p:cNvSpPr/>
            <p:nvPr/>
          </p:nvSpPr>
          <p:spPr>
            <a:xfrm>
              <a:off x="7381377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4" name="TextBox 113"/>
          <p:cNvSpPr txBox="1"/>
          <p:nvPr/>
        </p:nvSpPr>
        <p:spPr>
          <a:xfrm>
            <a:off x="947774" y="5412750"/>
            <a:ext cx="385875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The FTL triggers garbage collection</a:t>
            </a:r>
            <a:endParaRPr lang="ko-KR" altLang="en-US" sz="2000" dirty="0"/>
          </a:p>
        </p:txBody>
      </p:sp>
      <p:grpSp>
        <p:nvGrpSpPr>
          <p:cNvPr id="34" name="Group 33"/>
          <p:cNvGrpSpPr/>
          <p:nvPr/>
        </p:nvGrpSpPr>
        <p:grpSpPr>
          <a:xfrm>
            <a:off x="1752600" y="3886200"/>
            <a:ext cx="2529505" cy="914400"/>
            <a:chOff x="1752600" y="3886200"/>
            <a:chExt cx="2529505" cy="914400"/>
          </a:xfrm>
        </p:grpSpPr>
        <p:sp>
          <p:nvSpPr>
            <p:cNvPr id="115" name="Rectangle 114"/>
            <p:cNvSpPr/>
            <p:nvPr/>
          </p:nvSpPr>
          <p:spPr>
            <a:xfrm>
              <a:off x="175260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497973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32184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9773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455366" y="3885349"/>
            <a:ext cx="604394" cy="914400"/>
            <a:chOff x="7512564" y="3886200"/>
            <a:chExt cx="604394" cy="914400"/>
          </a:xfrm>
        </p:grpSpPr>
        <p:sp>
          <p:nvSpPr>
            <p:cNvPr id="127" name="Rectangle 126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195954" y="3886200"/>
            <a:ext cx="604394" cy="914400"/>
            <a:chOff x="7512564" y="3886200"/>
            <a:chExt cx="604394" cy="914400"/>
          </a:xfrm>
        </p:grpSpPr>
        <p:sp>
          <p:nvSpPr>
            <p:cNvPr id="138" name="Rectangle 137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934146" y="3886200"/>
            <a:ext cx="604394" cy="914400"/>
            <a:chOff x="7512564" y="3886200"/>
            <a:chExt cx="604394" cy="914400"/>
          </a:xfrm>
        </p:grpSpPr>
        <p:sp>
          <p:nvSpPr>
            <p:cNvPr id="142" name="Rectangle 14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681415" y="3886200"/>
            <a:ext cx="604394" cy="914400"/>
            <a:chOff x="7512564" y="3886200"/>
            <a:chExt cx="604394" cy="914400"/>
          </a:xfrm>
        </p:grpSpPr>
        <p:sp>
          <p:nvSpPr>
            <p:cNvPr id="145" name="Rectangle 144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47" name="TextBox 146"/>
          <p:cNvSpPr txBox="1"/>
          <p:nvPr/>
        </p:nvSpPr>
        <p:spPr>
          <a:xfrm>
            <a:off x="4623660" y="5410200"/>
            <a:ext cx="397544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: 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page copies and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4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block erasures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28" name="TextBox 127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PFTL</a:t>
            </a:r>
            <a:endParaRPr lang="ko-KR" altLang="en-US" sz="2400" b="1" dirty="0"/>
          </a:p>
        </p:txBody>
      </p:sp>
      <p:sp>
        <p:nvSpPr>
          <p:cNvPr id="129" name="TextBox 128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0841487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500"/>
                            </p:stCondLst>
                            <p:childTnLst>
                              <p:par>
                                <p:cTn id="14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1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7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Conventional LFS (F2FS)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17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3" name="Rectangle 2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" name="Rectangle 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0" name="Rectangle 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Rectangle 1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" name="Group 13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" name="Rectangle 1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" name="Rectangle 1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0" name="Rectangle 1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1" name="Rectangle 2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4" name="Group 23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5" name="Rectangle 2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6" name="Rectangle 2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0" name="Group 59"/>
          <p:cNvGrpSpPr/>
          <p:nvPr/>
        </p:nvGrpSpPr>
        <p:grpSpPr>
          <a:xfrm>
            <a:off x="5898873" y="3886200"/>
            <a:ext cx="609600" cy="914400"/>
            <a:chOff x="5389376" y="3886200"/>
            <a:chExt cx="609600" cy="914400"/>
          </a:xfrm>
        </p:grpSpPr>
        <p:sp>
          <p:nvSpPr>
            <p:cNvPr id="45" name="Rectangle 44"/>
            <p:cNvSpPr/>
            <p:nvPr/>
          </p:nvSpPr>
          <p:spPr>
            <a:xfrm>
              <a:off x="53893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6" name="Rectangle 45"/>
            <p:cNvSpPr/>
            <p:nvPr/>
          </p:nvSpPr>
          <p:spPr>
            <a:xfrm>
              <a:off x="56941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1" name="Group 60"/>
          <p:cNvGrpSpPr/>
          <p:nvPr/>
        </p:nvGrpSpPr>
        <p:grpSpPr>
          <a:xfrm>
            <a:off x="6642494" y="3886200"/>
            <a:ext cx="604394" cy="914400"/>
            <a:chOff x="5998976" y="3886200"/>
            <a:chExt cx="604394" cy="914400"/>
          </a:xfrm>
        </p:grpSpPr>
        <p:sp>
          <p:nvSpPr>
            <p:cNvPr id="47" name="Rectangle 46"/>
            <p:cNvSpPr/>
            <p:nvPr/>
          </p:nvSpPr>
          <p:spPr>
            <a:xfrm>
              <a:off x="5998976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8" name="Rectangle 47"/>
            <p:cNvSpPr/>
            <p:nvPr/>
          </p:nvSpPr>
          <p:spPr>
            <a:xfrm>
              <a:off x="629857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2" name="Group 61"/>
          <p:cNvGrpSpPr/>
          <p:nvPr/>
        </p:nvGrpSpPr>
        <p:grpSpPr>
          <a:xfrm>
            <a:off x="7380909" y="3886200"/>
            <a:ext cx="609600" cy="914400"/>
            <a:chOff x="6902964" y="3886200"/>
            <a:chExt cx="609600" cy="914400"/>
          </a:xfrm>
        </p:grpSpPr>
        <p:sp>
          <p:nvSpPr>
            <p:cNvPr id="50" name="Rectangle 49"/>
            <p:cNvSpPr/>
            <p:nvPr/>
          </p:nvSpPr>
          <p:spPr>
            <a:xfrm>
              <a:off x="69029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1" name="Rectangle 50"/>
            <p:cNvSpPr/>
            <p:nvPr/>
          </p:nvSpPr>
          <p:spPr>
            <a:xfrm>
              <a:off x="72077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63" name="Group 62"/>
          <p:cNvGrpSpPr/>
          <p:nvPr/>
        </p:nvGrpSpPr>
        <p:grpSpPr>
          <a:xfrm>
            <a:off x="8124526" y="3886200"/>
            <a:ext cx="604394" cy="914400"/>
            <a:chOff x="7512564" y="3886200"/>
            <a:chExt cx="604394" cy="914400"/>
          </a:xfrm>
        </p:grpSpPr>
        <p:sp>
          <p:nvSpPr>
            <p:cNvPr id="52" name="Rectangle 5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53" name="Rectangle 5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4" name="Straight Connector 63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329880" y="2994158"/>
            <a:ext cx="77904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LFS</a:t>
            </a:r>
            <a:endParaRPr lang="ko-KR" altLang="en-US" sz="2400" b="1" dirty="0"/>
          </a:p>
        </p:txBody>
      </p:sp>
      <p:sp>
        <p:nvSpPr>
          <p:cNvPr id="69" name="Rectangle 68"/>
          <p:cNvSpPr/>
          <p:nvPr/>
        </p:nvSpPr>
        <p:spPr>
          <a:xfrm>
            <a:off x="1448343" y="24402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3" name="TextBox 82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81" name="Rectangle 80"/>
          <p:cNvSpPr/>
          <p:nvPr/>
        </p:nvSpPr>
        <p:spPr>
          <a:xfrm>
            <a:off x="1448873" y="243511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85" name="TextBox 84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86" name="TextBox 85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88" name="Rectangle 87"/>
          <p:cNvSpPr/>
          <p:nvPr/>
        </p:nvSpPr>
        <p:spPr>
          <a:xfrm>
            <a:off x="2962630" y="243845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grpSp>
        <p:nvGrpSpPr>
          <p:cNvPr id="97" name="Group 96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98" name="Rectangle 97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99" name="Rectangle 98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11" name="Rectangle 110"/>
          <p:cNvSpPr/>
          <p:nvPr/>
        </p:nvSpPr>
        <p:spPr>
          <a:xfrm>
            <a:off x="1448880" y="2436291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2" name="Rectangle 111"/>
          <p:cNvSpPr/>
          <p:nvPr/>
        </p:nvSpPr>
        <p:spPr>
          <a:xfrm>
            <a:off x="296284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9" name="Rectangle 78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4" name="Group 53"/>
          <p:cNvGrpSpPr/>
          <p:nvPr/>
        </p:nvGrpSpPr>
        <p:grpSpPr>
          <a:xfrm>
            <a:off x="1452765" y="3886200"/>
            <a:ext cx="609600" cy="914400"/>
            <a:chOff x="840803" y="3886200"/>
            <a:chExt cx="609600" cy="914400"/>
          </a:xfrm>
        </p:grpSpPr>
        <p:sp>
          <p:nvSpPr>
            <p:cNvPr id="30" name="Rectangle 29"/>
            <p:cNvSpPr/>
            <p:nvPr/>
          </p:nvSpPr>
          <p:spPr>
            <a:xfrm>
              <a:off x="8408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Rectangle 30"/>
            <p:cNvSpPr/>
            <p:nvPr/>
          </p:nvSpPr>
          <p:spPr>
            <a:xfrm>
              <a:off x="1145603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5" name="Group 54"/>
          <p:cNvGrpSpPr/>
          <p:nvPr/>
        </p:nvGrpSpPr>
        <p:grpSpPr>
          <a:xfrm>
            <a:off x="2196386" y="3886200"/>
            <a:ext cx="604394" cy="914400"/>
            <a:chOff x="1647054" y="3886200"/>
            <a:chExt cx="604394" cy="914400"/>
          </a:xfrm>
        </p:grpSpPr>
        <p:sp>
          <p:nvSpPr>
            <p:cNvPr id="32" name="Rectangle 31"/>
            <p:cNvSpPr/>
            <p:nvPr/>
          </p:nvSpPr>
          <p:spPr>
            <a:xfrm>
              <a:off x="164705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94664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6" name="Group 55"/>
          <p:cNvGrpSpPr/>
          <p:nvPr/>
        </p:nvGrpSpPr>
        <p:grpSpPr>
          <a:xfrm>
            <a:off x="2934801" y="3886200"/>
            <a:ext cx="609600" cy="914400"/>
            <a:chOff x="2362200" y="3886200"/>
            <a:chExt cx="609600" cy="914400"/>
          </a:xfrm>
        </p:grpSpPr>
        <p:sp>
          <p:nvSpPr>
            <p:cNvPr id="35" name="Rectangle 34"/>
            <p:cNvSpPr/>
            <p:nvPr/>
          </p:nvSpPr>
          <p:spPr>
            <a:xfrm>
              <a:off x="23622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6670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7" name="Group 56"/>
          <p:cNvGrpSpPr/>
          <p:nvPr/>
        </p:nvGrpSpPr>
        <p:grpSpPr>
          <a:xfrm>
            <a:off x="3678422" y="3886200"/>
            <a:ext cx="604394" cy="914400"/>
            <a:chOff x="2971800" y="3886200"/>
            <a:chExt cx="604394" cy="914400"/>
          </a:xfrm>
        </p:grpSpPr>
        <p:sp>
          <p:nvSpPr>
            <p:cNvPr id="37" name="Rectangle 36"/>
            <p:cNvSpPr/>
            <p:nvPr/>
          </p:nvSpPr>
          <p:spPr>
            <a:xfrm>
              <a:off x="2971800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8" name="Rectangle 37"/>
            <p:cNvSpPr/>
            <p:nvPr/>
          </p:nvSpPr>
          <p:spPr>
            <a:xfrm>
              <a:off x="327139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8" name="Group 57"/>
          <p:cNvGrpSpPr/>
          <p:nvPr/>
        </p:nvGrpSpPr>
        <p:grpSpPr>
          <a:xfrm>
            <a:off x="4416837" y="3886200"/>
            <a:ext cx="609600" cy="914400"/>
            <a:chOff x="3875788" y="3886200"/>
            <a:chExt cx="609600" cy="914400"/>
          </a:xfrm>
        </p:grpSpPr>
        <p:sp>
          <p:nvSpPr>
            <p:cNvPr id="40" name="Rectangle 39"/>
            <p:cNvSpPr/>
            <p:nvPr/>
          </p:nvSpPr>
          <p:spPr>
            <a:xfrm>
              <a:off x="38757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1" name="Rectangle 40"/>
            <p:cNvSpPr/>
            <p:nvPr/>
          </p:nvSpPr>
          <p:spPr>
            <a:xfrm>
              <a:off x="41805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5160458" y="3886200"/>
            <a:ext cx="604394" cy="914400"/>
            <a:chOff x="4485388" y="3886200"/>
            <a:chExt cx="604394" cy="914400"/>
          </a:xfrm>
        </p:grpSpPr>
        <p:sp>
          <p:nvSpPr>
            <p:cNvPr id="42" name="Rectangle 41"/>
            <p:cNvSpPr/>
            <p:nvPr/>
          </p:nvSpPr>
          <p:spPr>
            <a:xfrm>
              <a:off x="448538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3" name="Rectangle 42"/>
            <p:cNvSpPr/>
            <p:nvPr/>
          </p:nvSpPr>
          <p:spPr>
            <a:xfrm>
              <a:off x="4784982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6" name="Group 95"/>
          <p:cNvGrpSpPr/>
          <p:nvPr/>
        </p:nvGrpSpPr>
        <p:grpSpPr>
          <a:xfrm>
            <a:off x="1450605" y="3886200"/>
            <a:ext cx="4750465" cy="915250"/>
            <a:chOff x="1450605" y="3886200"/>
            <a:chExt cx="4750465" cy="915250"/>
          </a:xfrm>
        </p:grpSpPr>
        <p:sp>
          <p:nvSpPr>
            <p:cNvPr id="72" name="Rectangle 71"/>
            <p:cNvSpPr/>
            <p:nvPr/>
          </p:nvSpPr>
          <p:spPr>
            <a:xfrm>
              <a:off x="323917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#0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3" name="Rectangle 72"/>
            <p:cNvSpPr/>
            <p:nvPr/>
          </p:nvSpPr>
          <p:spPr>
            <a:xfrm>
              <a:off x="1755213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4" name="Rectangle 73"/>
            <p:cNvSpPr/>
            <p:nvPr/>
          </p:nvSpPr>
          <p:spPr>
            <a:xfrm>
              <a:off x="219937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5" name="Rectangle 74"/>
            <p:cNvSpPr/>
            <p:nvPr/>
          </p:nvSpPr>
          <p:spPr>
            <a:xfrm>
              <a:off x="2500586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6" name="Rectangle 75"/>
            <p:cNvSpPr/>
            <p:nvPr/>
          </p:nvSpPr>
          <p:spPr>
            <a:xfrm>
              <a:off x="2934797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7" name="Rectangle 76"/>
            <p:cNvSpPr/>
            <p:nvPr/>
          </p:nvSpPr>
          <p:spPr>
            <a:xfrm>
              <a:off x="3979918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8" name="Rectangle 77"/>
            <p:cNvSpPr/>
            <p:nvPr/>
          </p:nvSpPr>
          <p:spPr>
            <a:xfrm>
              <a:off x="472259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80" name="Rectangle 79"/>
            <p:cNvSpPr/>
            <p:nvPr/>
          </p:nvSpPr>
          <p:spPr>
            <a:xfrm>
              <a:off x="5157689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9" name="Rectangle 108"/>
            <p:cNvSpPr/>
            <p:nvPr/>
          </p:nvSpPr>
          <p:spPr>
            <a:xfrm>
              <a:off x="4415884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6" name="Rectangle 115"/>
            <p:cNvSpPr/>
            <p:nvPr/>
          </p:nvSpPr>
          <p:spPr>
            <a:xfrm>
              <a:off x="14506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7" name="Rectangle 116"/>
            <p:cNvSpPr/>
            <p:nvPr/>
          </p:nvSpPr>
          <p:spPr>
            <a:xfrm>
              <a:off x="367619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18" name="Rectangle 117"/>
            <p:cNvSpPr/>
            <p:nvPr/>
          </p:nvSpPr>
          <p:spPr>
            <a:xfrm>
              <a:off x="5896270" y="388620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CP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9" name="Rectangle 118"/>
            <p:cNvSpPr/>
            <p:nvPr/>
          </p:nvSpPr>
          <p:spPr>
            <a:xfrm>
              <a:off x="5462877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IM</a:t>
              </a:r>
            </a:p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#0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Group 28"/>
          <p:cNvGrpSpPr/>
          <p:nvPr/>
        </p:nvGrpSpPr>
        <p:grpSpPr>
          <a:xfrm>
            <a:off x="6200861" y="3884669"/>
            <a:ext cx="1485316" cy="916781"/>
            <a:chOff x="6200861" y="3884669"/>
            <a:chExt cx="1485316" cy="916781"/>
          </a:xfrm>
        </p:grpSpPr>
        <p:sp>
          <p:nvSpPr>
            <p:cNvPr id="102" name="Rectangle 101"/>
            <p:cNvSpPr/>
            <p:nvPr/>
          </p:nvSpPr>
          <p:spPr>
            <a:xfrm>
              <a:off x="6200861" y="3887050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0" name="Rectangle 109"/>
            <p:cNvSpPr/>
            <p:nvPr/>
          </p:nvSpPr>
          <p:spPr>
            <a:xfrm>
              <a:off x="6642056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3" name="Rectangle 112"/>
            <p:cNvSpPr/>
            <p:nvPr/>
          </p:nvSpPr>
          <p:spPr>
            <a:xfrm>
              <a:off x="6947725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4" name="Rectangle 123"/>
            <p:cNvSpPr/>
            <p:nvPr/>
          </p:nvSpPr>
          <p:spPr>
            <a:xfrm>
              <a:off x="7381377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752600" y="3886200"/>
            <a:ext cx="2529505" cy="914400"/>
            <a:chOff x="1752600" y="3886200"/>
            <a:chExt cx="2529505" cy="914400"/>
          </a:xfrm>
        </p:grpSpPr>
        <p:sp>
          <p:nvSpPr>
            <p:cNvPr id="115" name="Rectangle 114"/>
            <p:cNvSpPr/>
            <p:nvPr/>
          </p:nvSpPr>
          <p:spPr>
            <a:xfrm>
              <a:off x="1752600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1" name="Rectangle 120"/>
            <p:cNvSpPr/>
            <p:nvPr/>
          </p:nvSpPr>
          <p:spPr>
            <a:xfrm>
              <a:off x="2497973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2" name="Rectangle 121"/>
            <p:cNvSpPr/>
            <p:nvPr/>
          </p:nvSpPr>
          <p:spPr>
            <a:xfrm>
              <a:off x="2932184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25" name="Rectangle 124"/>
            <p:cNvSpPr/>
            <p:nvPr/>
          </p:nvSpPr>
          <p:spPr>
            <a:xfrm>
              <a:off x="3977305" y="3886200"/>
              <a:ext cx="304800" cy="914400"/>
            </a:xfrm>
            <a:prstGeom prst="rect">
              <a:avLst/>
            </a:prstGeom>
            <a:solidFill>
              <a:schemeClr val="bg1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lIns="0" rIns="0" rtlCol="0" anchor="ctr"/>
            <a:lstStyle/>
            <a:p>
              <a:pPr algn="ctr"/>
              <a:r>
                <a:rPr lang="en-US" altLang="ko-KR" dirty="0">
                  <a:solidFill>
                    <a:schemeClr val="bg1"/>
                  </a:solidFill>
                </a:rPr>
                <a:t>E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126" name="Group 125"/>
          <p:cNvGrpSpPr/>
          <p:nvPr/>
        </p:nvGrpSpPr>
        <p:grpSpPr>
          <a:xfrm>
            <a:off x="1455366" y="3885349"/>
            <a:ext cx="604394" cy="914400"/>
            <a:chOff x="7512564" y="3886200"/>
            <a:chExt cx="604394" cy="914400"/>
          </a:xfrm>
        </p:grpSpPr>
        <p:sp>
          <p:nvSpPr>
            <p:cNvPr id="127" name="Rectangle 126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1" name="Rectangle 130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37" name="Group 136"/>
          <p:cNvGrpSpPr/>
          <p:nvPr/>
        </p:nvGrpSpPr>
        <p:grpSpPr>
          <a:xfrm>
            <a:off x="2195954" y="3886200"/>
            <a:ext cx="604394" cy="914400"/>
            <a:chOff x="7512564" y="3886200"/>
            <a:chExt cx="604394" cy="914400"/>
          </a:xfrm>
        </p:grpSpPr>
        <p:sp>
          <p:nvSpPr>
            <p:cNvPr id="138" name="Rectangle 137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0" name="Rectangle 139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1" name="Group 140"/>
          <p:cNvGrpSpPr/>
          <p:nvPr/>
        </p:nvGrpSpPr>
        <p:grpSpPr>
          <a:xfrm>
            <a:off x="2934146" y="3886200"/>
            <a:ext cx="604394" cy="914400"/>
            <a:chOff x="7512564" y="3886200"/>
            <a:chExt cx="604394" cy="914400"/>
          </a:xfrm>
        </p:grpSpPr>
        <p:sp>
          <p:nvSpPr>
            <p:cNvPr id="142" name="Rectangle 141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44" name="Group 143"/>
          <p:cNvGrpSpPr/>
          <p:nvPr/>
        </p:nvGrpSpPr>
        <p:grpSpPr>
          <a:xfrm>
            <a:off x="3681415" y="3886200"/>
            <a:ext cx="604394" cy="914400"/>
            <a:chOff x="7512564" y="3886200"/>
            <a:chExt cx="604394" cy="914400"/>
          </a:xfrm>
        </p:grpSpPr>
        <p:sp>
          <p:nvSpPr>
            <p:cNvPr id="145" name="Rectangle 144"/>
            <p:cNvSpPr/>
            <p:nvPr/>
          </p:nvSpPr>
          <p:spPr>
            <a:xfrm>
              <a:off x="7512564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6" name="Rectangle 145"/>
            <p:cNvSpPr/>
            <p:nvPr/>
          </p:nvSpPr>
          <p:spPr>
            <a:xfrm>
              <a:off x="7812158" y="38862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29" name="TextBox 128"/>
          <p:cNvSpPr txBox="1"/>
          <p:nvPr/>
        </p:nvSpPr>
        <p:spPr>
          <a:xfrm>
            <a:off x="946981" y="5412750"/>
            <a:ext cx="382027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The LFS triggers garbage collection</a:t>
            </a:r>
            <a:endParaRPr lang="ko-KR" altLang="en-US" sz="2000" dirty="0"/>
          </a:p>
        </p:txBody>
      </p:sp>
      <p:grpSp>
        <p:nvGrpSpPr>
          <p:cNvPr id="179" name="Group 178"/>
          <p:cNvGrpSpPr/>
          <p:nvPr/>
        </p:nvGrpSpPr>
        <p:grpSpPr>
          <a:xfrm>
            <a:off x="4618767" y="2434965"/>
            <a:ext cx="3637325" cy="797"/>
            <a:chOff x="4627968" y="2435836"/>
            <a:chExt cx="3637325" cy="797"/>
          </a:xfrm>
        </p:grpSpPr>
        <p:cxnSp>
          <p:nvCxnSpPr>
            <p:cNvPr id="67" name="Elbow Connector 66"/>
            <p:cNvCxnSpPr>
              <a:stCxn id="98" idx="0"/>
              <a:endCxn id="25" idx="0"/>
            </p:cNvCxnSpPr>
            <p:nvPr/>
          </p:nvCxnSpPr>
          <p:spPr>
            <a:xfrm rot="5400000" flipH="1" flipV="1">
              <a:off x="6141432" y="922372"/>
              <a:ext cx="797" cy="3027725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01" idx="0"/>
              <a:endCxn id="26" idx="0"/>
            </p:cNvCxnSpPr>
            <p:nvPr/>
          </p:nvCxnSpPr>
          <p:spPr>
            <a:xfrm rot="5400000" flipH="1" flipV="1">
              <a:off x="6598632" y="1074772"/>
              <a:ext cx="797" cy="2722925"/>
            </a:xfrm>
            <a:prstGeom prst="bentConnector3">
              <a:avLst>
                <a:gd name="adj1" fmla="val 1271228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4" name="Elbow Connector 133"/>
            <p:cNvCxnSpPr>
              <a:stCxn id="103" idx="0"/>
              <a:endCxn id="27" idx="0"/>
            </p:cNvCxnSpPr>
            <p:nvPr/>
          </p:nvCxnSpPr>
          <p:spPr>
            <a:xfrm rot="5400000" flipH="1" flipV="1">
              <a:off x="6900829" y="1072169"/>
              <a:ext cx="797" cy="2728131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78" name="Group 177"/>
          <p:cNvGrpSpPr/>
          <p:nvPr/>
        </p:nvGrpSpPr>
        <p:grpSpPr>
          <a:xfrm>
            <a:off x="7505053" y="2438897"/>
            <a:ext cx="909789" cy="915198"/>
            <a:chOff x="7505053" y="2438897"/>
            <a:chExt cx="909789" cy="915198"/>
          </a:xfrm>
        </p:grpSpPr>
        <p:sp>
          <p:nvSpPr>
            <p:cNvPr id="148" name="Rectangle 147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9" name="Rectangle 148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0" name="Rectangle 149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1" name="Rectangle 150"/>
          <p:cNvSpPr/>
          <p:nvPr/>
        </p:nvSpPr>
        <p:spPr>
          <a:xfrm>
            <a:off x="4477812" y="243908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2" name="Rectangle 151"/>
          <p:cNvSpPr/>
          <p:nvPr/>
        </p:nvSpPr>
        <p:spPr>
          <a:xfrm>
            <a:off x="5092700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3" name="Rectangle 152"/>
          <p:cNvSpPr/>
          <p:nvPr/>
        </p:nvSpPr>
        <p:spPr>
          <a:xfrm>
            <a:off x="5387419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36" name="Group 135"/>
          <p:cNvGrpSpPr/>
          <p:nvPr/>
        </p:nvGrpSpPr>
        <p:grpSpPr>
          <a:xfrm>
            <a:off x="7688289" y="3884669"/>
            <a:ext cx="1036611" cy="915198"/>
            <a:chOff x="7688289" y="3884669"/>
            <a:chExt cx="1036611" cy="915198"/>
          </a:xfrm>
        </p:grpSpPr>
        <p:sp>
          <p:nvSpPr>
            <p:cNvPr id="154" name="Rectangle 153"/>
            <p:cNvSpPr/>
            <p:nvPr/>
          </p:nvSpPr>
          <p:spPr>
            <a:xfrm>
              <a:off x="7688289" y="388546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5" name="Rectangle 154"/>
            <p:cNvSpPr/>
            <p:nvPr/>
          </p:nvSpPr>
          <p:spPr>
            <a:xfrm>
              <a:off x="8125381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6" name="Rectangle 155"/>
            <p:cNvSpPr/>
            <p:nvPr/>
          </p:nvSpPr>
          <p:spPr>
            <a:xfrm>
              <a:off x="8420100" y="3884669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57" name="Rectangle 156"/>
          <p:cNvSpPr/>
          <p:nvPr/>
        </p:nvSpPr>
        <p:spPr>
          <a:xfrm>
            <a:off x="6943230" y="388466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8" name="Rectangle 157"/>
          <p:cNvSpPr/>
          <p:nvPr/>
        </p:nvSpPr>
        <p:spPr>
          <a:xfrm>
            <a:off x="6208587" y="388466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59" name="Rectangle 158"/>
          <p:cNvSpPr/>
          <p:nvPr/>
        </p:nvSpPr>
        <p:spPr>
          <a:xfrm>
            <a:off x="6640448" y="3887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160" name="Elbow Connector 159"/>
          <p:cNvCxnSpPr>
            <a:stCxn id="151" idx="2"/>
            <a:endCxn id="158" idx="0"/>
          </p:cNvCxnSpPr>
          <p:nvPr/>
        </p:nvCxnSpPr>
        <p:spPr>
          <a:xfrm rot="16200000" flipH="1">
            <a:off x="5230007" y="2753689"/>
            <a:ext cx="531184" cy="1730775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3" name="Elbow Connector 162"/>
          <p:cNvCxnSpPr>
            <a:stCxn id="152" idx="2"/>
            <a:endCxn id="159" idx="0"/>
          </p:cNvCxnSpPr>
          <p:nvPr/>
        </p:nvCxnSpPr>
        <p:spPr>
          <a:xfrm rot="16200000" flipH="1">
            <a:off x="5751618" y="2846169"/>
            <a:ext cx="534713" cy="1547748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6" name="Elbow Connector 165"/>
          <p:cNvCxnSpPr>
            <a:stCxn id="153" idx="2"/>
            <a:endCxn id="157" idx="0"/>
          </p:cNvCxnSpPr>
          <p:nvPr/>
        </p:nvCxnSpPr>
        <p:spPr>
          <a:xfrm rot="16200000" flipH="1">
            <a:off x="6051733" y="2840772"/>
            <a:ext cx="531982" cy="1555811"/>
          </a:xfrm>
          <a:prstGeom prst="bentConnector3">
            <a:avLst>
              <a:gd name="adj1" fmla="val 50000"/>
            </a:avLst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TextBox 168"/>
          <p:cNvSpPr txBox="1"/>
          <p:nvPr/>
        </p:nvSpPr>
        <p:spPr>
          <a:xfrm>
            <a:off x="5174824" y="3571875"/>
            <a:ext cx="7008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TRIM</a:t>
            </a:r>
            <a:endParaRPr lang="ko-KR" altLang="en-US" dirty="0"/>
          </a:p>
        </p:txBody>
      </p:sp>
      <p:grpSp>
        <p:nvGrpSpPr>
          <p:cNvPr id="170" name="Group 169"/>
          <p:cNvGrpSpPr/>
          <p:nvPr/>
        </p:nvGrpSpPr>
        <p:grpSpPr>
          <a:xfrm>
            <a:off x="4482818" y="2436692"/>
            <a:ext cx="1213994" cy="914400"/>
            <a:chOff x="457200" y="2667000"/>
            <a:chExt cx="1213994" cy="914400"/>
          </a:xfrm>
        </p:grpSpPr>
        <p:sp>
          <p:nvSpPr>
            <p:cNvPr id="171" name="Rectangle 17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75" name="TextBox 174"/>
          <p:cNvSpPr txBox="1"/>
          <p:nvPr/>
        </p:nvSpPr>
        <p:spPr>
          <a:xfrm>
            <a:off x="4586289" y="5410200"/>
            <a:ext cx="175560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: 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page copies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  <p:sp>
        <p:nvSpPr>
          <p:cNvPr id="161" name="TextBox 160"/>
          <p:cNvSpPr txBox="1"/>
          <p:nvPr/>
        </p:nvSpPr>
        <p:spPr>
          <a:xfrm>
            <a:off x="329880" y="3681968"/>
            <a:ext cx="98812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PFTL</a:t>
            </a:r>
            <a:endParaRPr lang="ko-KR" altLang="en-US" sz="2400" b="1" dirty="0"/>
          </a:p>
        </p:txBody>
      </p:sp>
      <p:sp>
        <p:nvSpPr>
          <p:cNvPr id="162" name="TextBox 161"/>
          <p:cNvSpPr txBox="1"/>
          <p:nvPr/>
        </p:nvSpPr>
        <p:spPr>
          <a:xfrm>
            <a:off x="5438695" y="5986046"/>
            <a:ext cx="3324305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altLang="ko-KR" sz="1600" b="1" dirty="0" smtClean="0"/>
              <a:t>* PFTL: page-level FTL</a:t>
            </a:r>
            <a:endParaRPr lang="ko-KR" altLang="en-US" sz="1600" b="1" dirty="0"/>
          </a:p>
        </p:txBody>
      </p:sp>
    </p:spTree>
    <p:extLst>
      <p:ext uri="{BB962C8B-B14F-4D97-AF65-F5344CB8AC3E}">
        <p14:creationId xmlns:p14="http://schemas.microsoft.com/office/powerpoint/2010/main" val="18591309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6" dur="500"/>
                                        <p:tgtEl>
                                          <p:spTgt spid="1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9" dur="500"/>
                                        <p:tgtEl>
                                          <p:spTgt spid="1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6" fill="hold">
                      <p:stCondLst>
                        <p:cond delay="indefinite"/>
                      </p:stCondLst>
                      <p:childTnLst>
                        <p:par>
                          <p:cTn id="67" fill="hold">
                            <p:stCondLst>
                              <p:cond delay="0"/>
                            </p:stCondLst>
                            <p:childTnLst>
                              <p:par>
                                <p:cTn id="6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1" grpId="0" animBg="1"/>
      <p:bldP spid="152" grpId="0" animBg="1"/>
      <p:bldP spid="153" grpId="0" animBg="1"/>
      <p:bldP spid="157" grpId="0" animBg="1"/>
      <p:bldP spid="158" grpId="0" animBg="1"/>
      <p:bldP spid="159" grpId="0" animBg="1"/>
      <p:bldP spid="169" grpId="0"/>
      <p:bldP spid="169" grpId="1"/>
      <p:bldP spid="175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18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6" name="Rectangle 1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1" name="Rectangle 2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6" name="Rectangle 2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sp>
        <p:nvSpPr>
          <p:cNvPr id="68" name="TextBox 67"/>
          <p:cNvSpPr txBox="1"/>
          <p:nvPr/>
        </p:nvSpPr>
        <p:spPr>
          <a:xfrm>
            <a:off x="323625" y="2177534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Segment</a:t>
            </a:r>
            <a:endParaRPr lang="ko-KR" altLang="en-US" b="1" dirty="0"/>
          </a:p>
        </p:txBody>
      </p:sp>
      <p:sp>
        <p:nvSpPr>
          <p:cNvPr id="69" name="TextBox 68"/>
          <p:cNvSpPr txBox="1"/>
          <p:nvPr/>
        </p:nvSpPr>
        <p:spPr>
          <a:xfrm>
            <a:off x="323625" y="4800600"/>
            <a:ext cx="316240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Segment with 2 flash blocks</a:t>
            </a:r>
            <a:endParaRPr lang="ko-KR" altLang="en-US" b="1" dirty="0"/>
          </a:p>
        </p:txBody>
      </p:sp>
      <p:cxnSp>
        <p:nvCxnSpPr>
          <p:cNvPr id="70" name="Straight Arrow Connector 69"/>
          <p:cNvCxnSpPr>
            <a:stCxn id="68" idx="2"/>
            <a:endCxn id="72" idx="1"/>
          </p:cNvCxnSpPr>
          <p:nvPr/>
        </p:nvCxnSpPr>
        <p:spPr>
          <a:xfrm>
            <a:off x="899264" y="2546866"/>
            <a:ext cx="505833" cy="351710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endCxn id="73" idx="1"/>
          </p:cNvCxnSpPr>
          <p:nvPr/>
        </p:nvCxnSpPr>
        <p:spPr>
          <a:xfrm flipV="1">
            <a:off x="899264" y="4341595"/>
            <a:ext cx="506921" cy="459006"/>
          </a:xfrm>
          <a:prstGeom prst="straightConnector1">
            <a:avLst/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Rounded Rectangle 71"/>
          <p:cNvSpPr/>
          <p:nvPr/>
        </p:nvSpPr>
        <p:spPr>
          <a:xfrm>
            <a:off x="1405097" y="2401490"/>
            <a:ext cx="1301198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3" name="Rounded Rectangle 72"/>
          <p:cNvSpPr/>
          <p:nvPr/>
        </p:nvSpPr>
        <p:spPr>
          <a:xfrm>
            <a:off x="1406185" y="3844509"/>
            <a:ext cx="1300109" cy="994171"/>
          </a:xfrm>
          <a:prstGeom prst="roundRect">
            <a:avLst>
              <a:gd name="adj" fmla="val 6760"/>
            </a:avLst>
          </a:prstGeom>
          <a:noFill/>
          <a:ln>
            <a:solidFill>
              <a:srgbClr val="FF0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74976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3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6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9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/>
      <p:bldP spid="69" grpId="0"/>
      <p:bldP spid="72" grpId="0" animBg="1"/>
      <p:bldP spid="7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19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6" name="Rectangle 1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" name="Rectangle 1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21" name="Rectangle 2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2" name="Rectangle 2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Rectangle 2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5" name="Group 24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26" name="Rectangle 2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7" name="Rectangle 2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ectangle 2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65" name="TextBox 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66" name="TextBox 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67" name="TextBox 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74976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9" name="Group 98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0" name="Rectangle 9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1" name="Rectangle 10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2" name="Rectangle 10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3" name="Rectangle 10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4" name="Group 103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05" name="Rectangle 10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6" name="Rectangle 10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7" name="Rectangle 10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08" name="Rectangle 10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757879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27025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449621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63581" y="2439197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3" name="Rectangle 112"/>
          <p:cNvSpPr/>
          <p:nvPr/>
        </p:nvSpPr>
        <p:spPr>
          <a:xfrm>
            <a:off x="4786311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66618" y="2437035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15" name="Group 114"/>
          <p:cNvGrpSpPr/>
          <p:nvPr/>
        </p:nvGrpSpPr>
        <p:grpSpPr>
          <a:xfrm>
            <a:off x="3115239" y="3353597"/>
            <a:ext cx="2423143" cy="3063"/>
            <a:chOff x="3060220" y="2951169"/>
            <a:chExt cx="2423143" cy="3063"/>
          </a:xfrm>
        </p:grpSpPr>
        <p:cxnSp>
          <p:nvCxnSpPr>
            <p:cNvPr id="116" name="Elbow Connector 115"/>
            <p:cNvCxnSpPr/>
            <p:nvPr/>
          </p:nvCxnSpPr>
          <p:spPr>
            <a:xfrm rot="5400000" flipH="1" flipV="1">
              <a:off x="3815663" y="2195726"/>
              <a:ext cx="3063" cy="15139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7" name="Elbow Connector 116"/>
            <p:cNvCxnSpPr/>
            <p:nvPr/>
          </p:nvCxnSpPr>
          <p:spPr>
            <a:xfrm rot="5400000" flipH="1" flipV="1">
              <a:off x="3968063" y="2043326"/>
              <a:ext cx="3063" cy="1818749"/>
            </a:xfrm>
            <a:prstGeom prst="bentConnector3">
              <a:avLst>
                <a:gd name="adj1" fmla="val -1176500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8" name="Elbow Connector 117"/>
            <p:cNvCxnSpPr/>
            <p:nvPr/>
          </p:nvCxnSpPr>
          <p:spPr>
            <a:xfrm rot="5400000" flipH="1" flipV="1">
              <a:off x="4120463" y="1890926"/>
              <a:ext cx="3063" cy="2123549"/>
            </a:xfrm>
            <a:prstGeom prst="bentConnector3">
              <a:avLst>
                <a:gd name="adj1" fmla="val -1181684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9" name="Elbow Connector 118"/>
            <p:cNvCxnSpPr/>
            <p:nvPr/>
          </p:nvCxnSpPr>
          <p:spPr>
            <a:xfrm rot="5400000" flipH="1" flipV="1">
              <a:off x="4270260" y="1741129"/>
              <a:ext cx="3063" cy="2423143"/>
            </a:xfrm>
            <a:prstGeom prst="bentConnector3">
              <a:avLst>
                <a:gd name="adj1" fmla="val -1186865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20" name="Elbow Connector 119"/>
          <p:cNvCxnSpPr>
            <a:stCxn id="109" idx="2"/>
            <a:endCxn id="112" idx="2"/>
          </p:cNvCxnSpPr>
          <p:nvPr/>
        </p:nvCxnSpPr>
        <p:spPr>
          <a:xfrm rot="16200000" flipH="1">
            <a:off x="2512471" y="2750087"/>
            <a:ext cx="1318" cy="1205702"/>
          </a:xfrm>
          <a:prstGeom prst="bentConnector3">
            <a:avLst>
              <a:gd name="adj1" fmla="val 278029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Rectangle 120"/>
          <p:cNvSpPr/>
          <p:nvPr/>
        </p:nvSpPr>
        <p:spPr>
          <a:xfrm>
            <a:off x="1452563" y="243840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961115" y="244225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#0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58" name="Group 57"/>
          <p:cNvGrpSpPr/>
          <p:nvPr/>
        </p:nvGrpSpPr>
        <p:grpSpPr>
          <a:xfrm>
            <a:off x="3422649" y="3351435"/>
            <a:ext cx="3629595" cy="5225"/>
            <a:chOff x="3422649" y="3351435"/>
            <a:chExt cx="3629595" cy="5225"/>
          </a:xfrm>
        </p:grpSpPr>
        <p:cxnSp>
          <p:nvCxnSpPr>
            <p:cNvPr id="124" name="Elbow Connector 123"/>
            <p:cNvCxnSpPr>
              <a:stCxn id="110" idx="2"/>
              <a:endCxn id="106" idx="2"/>
            </p:cNvCxnSpPr>
            <p:nvPr/>
          </p:nvCxnSpPr>
          <p:spPr>
            <a:xfrm rot="5400000" flipH="1" flipV="1">
              <a:off x="4932637" y="1841447"/>
              <a:ext cx="5225" cy="30252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5" name="Elbow Connector 124"/>
            <p:cNvCxnSpPr>
              <a:stCxn id="110" idx="2"/>
              <a:endCxn id="107" idx="2"/>
            </p:cNvCxnSpPr>
            <p:nvPr/>
          </p:nvCxnSpPr>
          <p:spPr>
            <a:xfrm rot="5400000" flipH="1" flipV="1">
              <a:off x="5085037" y="1689047"/>
              <a:ext cx="5225" cy="33300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6" name="Elbow Connector 125"/>
            <p:cNvCxnSpPr>
              <a:stCxn id="110" idx="2"/>
              <a:endCxn id="105" idx="2"/>
            </p:cNvCxnSpPr>
            <p:nvPr/>
          </p:nvCxnSpPr>
          <p:spPr>
            <a:xfrm rot="5400000" flipH="1" flipV="1">
              <a:off x="4780237" y="1993847"/>
              <a:ext cx="5225" cy="2720401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7" name="Elbow Connector 126"/>
            <p:cNvCxnSpPr>
              <a:stCxn id="110" idx="2"/>
              <a:endCxn id="103" idx="2"/>
            </p:cNvCxnSpPr>
            <p:nvPr/>
          </p:nvCxnSpPr>
          <p:spPr>
            <a:xfrm rot="5400000" flipH="1" flipV="1">
              <a:off x="4478984" y="2297262"/>
              <a:ext cx="3063" cy="2115733"/>
            </a:xfrm>
            <a:prstGeom prst="bentConnector3">
              <a:avLst>
                <a:gd name="adj1" fmla="val -15626216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8" name="Elbow Connector 127"/>
            <p:cNvCxnSpPr>
              <a:stCxn id="110" idx="2"/>
              <a:endCxn id="102" idx="2"/>
            </p:cNvCxnSpPr>
            <p:nvPr/>
          </p:nvCxnSpPr>
          <p:spPr>
            <a:xfrm rot="5400000" flipH="1" flipV="1">
              <a:off x="4329187" y="2447059"/>
              <a:ext cx="3063" cy="1816139"/>
            </a:xfrm>
            <a:prstGeom prst="bentConnector3">
              <a:avLst>
                <a:gd name="adj1" fmla="val -15652138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9" name="Elbow Connector 128"/>
            <p:cNvCxnSpPr>
              <a:stCxn id="110" idx="2"/>
              <a:endCxn id="100" idx="2"/>
            </p:cNvCxnSpPr>
            <p:nvPr/>
          </p:nvCxnSpPr>
          <p:spPr>
            <a:xfrm rot="5400000" flipH="1" flipV="1">
              <a:off x="4024387" y="2751859"/>
              <a:ext cx="3063" cy="1206539"/>
            </a:xfrm>
            <a:prstGeom prst="bentConnector3">
              <a:avLst>
                <a:gd name="adj1" fmla="val -15548482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0" name="Elbow Connector 129"/>
            <p:cNvCxnSpPr>
              <a:stCxn id="110" idx="2"/>
              <a:endCxn id="108" idx="2"/>
            </p:cNvCxnSpPr>
            <p:nvPr/>
          </p:nvCxnSpPr>
          <p:spPr>
            <a:xfrm rot="5400000" flipH="1" flipV="1">
              <a:off x="5234834" y="1539250"/>
              <a:ext cx="5225" cy="3629595"/>
            </a:xfrm>
            <a:prstGeom prst="bentConnector3">
              <a:avLst>
                <a:gd name="adj1" fmla="val -9041914"/>
              </a:avLst>
            </a:prstGeom>
            <a:ln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32" name="Elbow Connector 131"/>
          <p:cNvCxnSpPr/>
          <p:nvPr/>
        </p:nvCxnSpPr>
        <p:spPr>
          <a:xfrm rot="16200000" flipH="1">
            <a:off x="2809780" y="2752770"/>
            <a:ext cx="1318" cy="1205702"/>
          </a:xfrm>
          <a:prstGeom prst="bentConnector3">
            <a:avLst>
              <a:gd name="adj1" fmla="val 27802959"/>
            </a:avLst>
          </a:prstGeom>
          <a:ln>
            <a:solidFill>
              <a:srgbClr val="FF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Rectangle 132"/>
          <p:cNvSpPr/>
          <p:nvPr/>
        </p:nvSpPr>
        <p:spPr>
          <a:xfrm>
            <a:off x="1760220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4780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476750" y="389001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34" name="Rectangle 13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959614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75324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991408" y="388620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41" name="Rectangle 14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326686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6337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7" name="Group 146"/>
          <p:cNvGrpSpPr/>
          <p:nvPr/>
        </p:nvGrpSpPr>
        <p:grpSpPr>
          <a:xfrm>
            <a:off x="1404437" y="1428234"/>
            <a:ext cx="2816871" cy="1980127"/>
            <a:chOff x="1404437" y="1428234"/>
            <a:chExt cx="2816871" cy="1980127"/>
          </a:xfrm>
        </p:grpSpPr>
        <p:sp>
          <p:nvSpPr>
            <p:cNvPr id="148" name="Rounded Rectangle 147"/>
            <p:cNvSpPr/>
            <p:nvPr/>
          </p:nvSpPr>
          <p:spPr>
            <a:xfrm>
              <a:off x="1404437" y="1841500"/>
              <a:ext cx="2816871" cy="1566861"/>
            </a:xfrm>
            <a:prstGeom prst="roundRect">
              <a:avLst>
                <a:gd name="adj" fmla="val 6760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9" name="TextBox 148"/>
            <p:cNvSpPr txBox="1"/>
            <p:nvPr/>
          </p:nvSpPr>
          <p:spPr>
            <a:xfrm>
              <a:off x="1650540" y="1428234"/>
              <a:ext cx="232467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b="1" dirty="0" smtClean="0">
                  <a:solidFill>
                    <a:srgbClr val="FF0000"/>
                  </a:solidFill>
                </a:rPr>
                <a:t>No in-place updates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  <p:sp>
        <p:nvSpPr>
          <p:cNvPr id="150" name="TextBox 149"/>
          <p:cNvSpPr txBox="1"/>
          <p:nvPr/>
        </p:nvSpPr>
        <p:spPr>
          <a:xfrm>
            <a:off x="1301809" y="5140214"/>
            <a:ext cx="45383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b="1" dirty="0" smtClean="0">
                <a:solidFill>
                  <a:srgbClr val="FF0000"/>
                </a:solidFill>
              </a:rPr>
              <a:t>No obsolete pages – GC is not necessary</a:t>
            </a:r>
            <a:endParaRPr lang="ko-KR" altLang="en-US" b="1" dirty="0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692076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1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8" dur="500"/>
                                        <p:tgtEl>
                                          <p:spTgt spid="1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00"/>
                            </p:stCondLst>
                            <p:childTnLst>
                              <p:par>
                                <p:cTn id="42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1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5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9" fill="hold">
                            <p:stCondLst>
                              <p:cond delay="500"/>
                            </p:stCondLst>
                            <p:childTnLst>
                              <p:par>
                                <p:cTn id="60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0" dur="500"/>
                                        <p:tgtEl>
                                          <p:spTgt spid="1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3" dur="500"/>
                                        <p:tgtEl>
                                          <p:spTgt spid="1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6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3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6" dur="500"/>
                                        <p:tgtEl>
                                          <p:spTgt spid="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7" fill="hold">
                            <p:stCondLst>
                              <p:cond delay="500"/>
                            </p:stCondLst>
                            <p:childTnLst>
                              <p:par>
                                <p:cTn id="88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0" dur="500"/>
                                        <p:tgtEl>
                                          <p:spTgt spid="1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1" fill="hold">
                            <p:stCondLst>
                              <p:cond delay="1000"/>
                            </p:stCondLst>
                            <p:childTnLst>
                              <p:par>
                                <p:cTn id="9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4" dur="500"/>
                                        <p:tgtEl>
                                          <p:spTgt spid="1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5" fill="hold">
                      <p:stCondLst>
                        <p:cond delay="indefinite"/>
                      </p:stCondLst>
                      <p:childTnLst>
                        <p:par>
                          <p:cTn id="96" fill="hold">
                            <p:stCondLst>
                              <p:cond delay="0"/>
                            </p:stCondLst>
                            <p:childTnLst>
                              <p:par>
                                <p:cTn id="9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1" dur="500"/>
                                        <p:tgtEl>
                                          <p:spTgt spid="1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2" fill="hold">
                      <p:stCondLst>
                        <p:cond delay="indefinite"/>
                      </p:stCondLst>
                      <p:childTnLst>
                        <p:par>
                          <p:cTn id="103" fill="hold">
                            <p:stCondLst>
                              <p:cond delay="0"/>
                            </p:stCondLst>
                            <p:childTnLst>
                              <p:par>
                                <p:cTn id="10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6" dur="500"/>
                                        <p:tgtEl>
                                          <p:spTgt spid="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9" grpId="0" animBg="1"/>
      <p:bldP spid="110" grpId="0" animBg="1"/>
      <p:bldP spid="111" grpId="0" animBg="1"/>
      <p:bldP spid="112" grpId="0" animBg="1"/>
      <p:bldP spid="113" grpId="0" animBg="1"/>
      <p:bldP spid="114" grpId="0" animBg="1"/>
      <p:bldP spid="121" grpId="0" animBg="1"/>
      <p:bldP spid="122" grpId="0" animBg="1"/>
      <p:bldP spid="133" grpId="0" animBg="1"/>
      <p:bldP spid="123" grpId="0" animBg="1"/>
      <p:bldP spid="138" grpId="0" animBg="1"/>
      <p:bldP spid="139" grpId="0" animBg="1"/>
      <p:bldP spid="145" grpId="0" animBg="1"/>
      <p:bldP spid="146" grpId="0" animBg="1"/>
      <p:bldP spid="15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NAND Flash and FTL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441748"/>
          </a:xfrm>
        </p:spPr>
        <p:txBody>
          <a:bodyPr>
            <a:normAutofit lnSpcReduction="10000"/>
          </a:bodyPr>
          <a:lstStyle/>
          <a:p>
            <a:r>
              <a:rPr lang="en-US" altLang="ko-KR" dirty="0" smtClean="0"/>
              <a:t>NAND </a:t>
            </a:r>
            <a:r>
              <a:rPr lang="en-US" altLang="ko-KR" dirty="0"/>
              <a:t>flash SSDs have become the preferred storage </a:t>
            </a:r>
            <a:r>
              <a:rPr lang="en-US" altLang="ko-KR" dirty="0" smtClean="0"/>
              <a:t>devices </a:t>
            </a:r>
            <a:r>
              <a:rPr lang="en-US" altLang="ko-KR" dirty="0"/>
              <a:t>in </a:t>
            </a:r>
            <a:r>
              <a:rPr lang="en-US" altLang="ko-KR" dirty="0" smtClean="0"/>
              <a:t>consumer electronics </a:t>
            </a:r>
            <a:r>
              <a:rPr lang="en-US" altLang="ko-KR" dirty="0"/>
              <a:t>and </a:t>
            </a:r>
            <a:r>
              <a:rPr lang="en-US" altLang="ko-KR" dirty="0" smtClean="0"/>
              <a:t>datacenters</a:t>
            </a:r>
          </a:p>
          <a:p>
            <a:endParaRPr lang="en-US" altLang="ko-KR" dirty="0"/>
          </a:p>
          <a:p>
            <a:r>
              <a:rPr lang="en-US" altLang="ko-KR" dirty="0" smtClean="0"/>
              <a:t>FTL plays an important role in flash management</a:t>
            </a:r>
          </a:p>
          <a:p>
            <a:pPr lvl="1"/>
            <a:r>
              <a:rPr lang="en-US" altLang="ko-KR" dirty="0" smtClean="0"/>
              <a:t>The principal virtue of FTL is providing interoperability with the existing block I/O abstraction</a:t>
            </a:r>
          </a:p>
        </p:txBody>
      </p:sp>
      <p:sp>
        <p:nvSpPr>
          <p:cNvPr id="7" name="Rectangle 6"/>
          <p:cNvSpPr/>
          <p:nvPr/>
        </p:nvSpPr>
        <p:spPr>
          <a:xfrm>
            <a:off x="2420821" y="5654769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609600" y="4743318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420821" y="3798435"/>
            <a:ext cx="15644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Databases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Rounded Rectangle 9"/>
          <p:cNvSpPr/>
          <p:nvPr/>
        </p:nvSpPr>
        <p:spPr>
          <a:xfrm>
            <a:off x="4290276" y="3798435"/>
            <a:ext cx="1660943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File-systems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Rounded Rectangle 10"/>
          <p:cNvSpPr/>
          <p:nvPr/>
        </p:nvSpPr>
        <p:spPr>
          <a:xfrm>
            <a:off x="6245352" y="3798435"/>
            <a:ext cx="12215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KV Store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758952" y="5029200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758952" y="4040097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7644123" y="3733800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0" name="Rectangle 19"/>
          <p:cNvSpPr/>
          <p:nvPr/>
        </p:nvSpPr>
        <p:spPr>
          <a:xfrm>
            <a:off x="2420821" y="4323807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28" name="Group 27"/>
          <p:cNvGrpSpPr/>
          <p:nvPr/>
        </p:nvGrpSpPr>
        <p:grpSpPr>
          <a:xfrm>
            <a:off x="2429394" y="5029199"/>
            <a:ext cx="5624762" cy="450687"/>
            <a:chOff x="2706759" y="4419599"/>
            <a:chExt cx="5624762" cy="450687"/>
          </a:xfrm>
        </p:grpSpPr>
        <p:sp>
          <p:nvSpPr>
            <p:cNvPr id="24" name="Rectangular Callout 23"/>
            <p:cNvSpPr/>
            <p:nvPr/>
          </p:nvSpPr>
          <p:spPr>
            <a:xfrm>
              <a:off x="2706759" y="4419599"/>
              <a:ext cx="1090541" cy="450687"/>
            </a:xfrm>
            <a:prstGeom prst="wedgeRectCallout">
              <a:avLst>
                <a:gd name="adj1" fmla="val -19791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Overwriting restriction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5" name="Rectangular Callout 24"/>
            <p:cNvSpPr/>
            <p:nvPr/>
          </p:nvSpPr>
          <p:spPr>
            <a:xfrm>
              <a:off x="5950811" y="4419599"/>
              <a:ext cx="1021958" cy="450687"/>
            </a:xfrm>
            <a:prstGeom prst="wedgeRectCallout">
              <a:avLst>
                <a:gd name="adj1" fmla="val -20257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Limited P/E</a:t>
              </a:r>
            </a:p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cycles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6" name="Rectangular Callout 25"/>
            <p:cNvSpPr/>
            <p:nvPr/>
          </p:nvSpPr>
          <p:spPr>
            <a:xfrm>
              <a:off x="7344233" y="4419599"/>
              <a:ext cx="987288" cy="450687"/>
            </a:xfrm>
            <a:prstGeom prst="wedgeRectCallout">
              <a:avLst>
                <a:gd name="adj1" fmla="val -18826"/>
                <a:gd name="adj2" fmla="val 88117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Bad blocks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ular Callout 26"/>
            <p:cNvSpPr/>
            <p:nvPr/>
          </p:nvSpPr>
          <p:spPr>
            <a:xfrm>
              <a:off x="4176385" y="4419599"/>
              <a:ext cx="1395341" cy="450687"/>
            </a:xfrm>
            <a:prstGeom prst="wedgeRectCallout">
              <a:avLst>
                <a:gd name="adj1" fmla="val -20815"/>
                <a:gd name="adj2" fmla="val 87060"/>
              </a:avLst>
            </a:prstGeom>
            <a:solidFill>
              <a:schemeClr val="accent4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>
                  <a:solidFill>
                    <a:schemeClr val="tx1"/>
                  </a:solidFill>
                </a:rPr>
                <a:t>Asymmetric I/O operation</a:t>
              </a:r>
              <a:endParaRPr lang="ko-KR" altLang="en-US" sz="1400" dirty="0">
                <a:solidFill>
                  <a:schemeClr val="tx1"/>
                </a:solidFill>
              </a:endParaRPr>
            </a:p>
          </p:txBody>
        </p:sp>
      </p:grpSp>
      <p:sp>
        <p:nvSpPr>
          <p:cNvPr id="6" name="Rectangle 5"/>
          <p:cNvSpPr/>
          <p:nvPr/>
        </p:nvSpPr>
        <p:spPr>
          <a:xfrm>
            <a:off x="2415356" y="4886021"/>
            <a:ext cx="5638800" cy="686146"/>
          </a:xfrm>
          <a:prstGeom prst="rect">
            <a:avLst/>
          </a:prstGeom>
          <a:solidFill>
            <a:schemeClr val="accent2">
              <a:lumMod val="75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bg1"/>
                </a:solidFill>
              </a:rPr>
              <a:t>Flash Translation Layer (FTL)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417695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up)">
                                      <p:cBhvr>
                                        <p:cTn id="11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How ALFS Works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20</a:t>
            </a:fld>
            <a:endParaRPr lang="en-US">
              <a:latin typeface="Bookman Old Style" panose="02050604050505020204" pitchFamily="18" charset="0"/>
            </a:endParaRPr>
          </a:p>
        </p:txBody>
      </p:sp>
      <p:grpSp>
        <p:nvGrpSpPr>
          <p:cNvPr id="4" name="Group 3"/>
          <p:cNvGrpSpPr/>
          <p:nvPr/>
        </p:nvGrpSpPr>
        <p:grpSpPr>
          <a:xfrm>
            <a:off x="1450162" y="2438400"/>
            <a:ext cx="1213994" cy="914400"/>
            <a:chOff x="457200" y="2667000"/>
            <a:chExt cx="1213994" cy="914400"/>
          </a:xfrm>
        </p:grpSpPr>
        <p:sp>
          <p:nvSpPr>
            <p:cNvPr id="6" name="Rectangle 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Rectangle 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ectangle 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Rectangle 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2963750" y="2438400"/>
            <a:ext cx="1213994" cy="914400"/>
            <a:chOff x="457200" y="2667000"/>
            <a:chExt cx="1213994" cy="914400"/>
          </a:xfrm>
        </p:grpSpPr>
        <p:sp>
          <p:nvSpPr>
            <p:cNvPr id="11" name="Rectangle 1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2" name="Rectangle 1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cxnSp>
        <p:nvCxnSpPr>
          <p:cNvPr id="60" name="Straight Connector 59"/>
          <p:cNvCxnSpPr/>
          <p:nvPr/>
        </p:nvCxnSpPr>
        <p:spPr>
          <a:xfrm flipV="1">
            <a:off x="415503" y="3568193"/>
            <a:ext cx="8349857" cy="13207"/>
          </a:xfrm>
          <a:prstGeom prst="line">
            <a:avLst/>
          </a:prstGeom>
          <a:ln w="571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TextBox 60"/>
          <p:cNvSpPr txBox="1"/>
          <p:nvPr/>
        </p:nvSpPr>
        <p:spPr>
          <a:xfrm>
            <a:off x="329880" y="2994158"/>
            <a:ext cx="1033078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ALFS</a:t>
            </a:r>
            <a:endParaRPr lang="ko-KR" altLang="en-US" sz="2400" b="1" dirty="0"/>
          </a:p>
        </p:txBody>
      </p:sp>
      <p:sp>
        <p:nvSpPr>
          <p:cNvPr id="62" name="TextBox 61"/>
          <p:cNvSpPr txBox="1"/>
          <p:nvPr/>
        </p:nvSpPr>
        <p:spPr>
          <a:xfrm>
            <a:off x="329879" y="3681968"/>
            <a:ext cx="103180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b="1" dirty="0" smtClean="0"/>
              <a:t>AFTL</a:t>
            </a:r>
            <a:endParaRPr lang="ko-KR" altLang="en-US" sz="2400" b="1" dirty="0"/>
          </a:p>
        </p:txBody>
      </p:sp>
      <p:sp>
        <p:nvSpPr>
          <p:cNvPr id="63" name="TextBox 62"/>
          <p:cNvSpPr txBox="1"/>
          <p:nvPr/>
        </p:nvSpPr>
        <p:spPr>
          <a:xfrm>
            <a:off x="1388424" y="1795929"/>
            <a:ext cx="13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Check-Point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sp>
        <p:nvSpPr>
          <p:cNvPr id="64" name="TextBox 63"/>
          <p:cNvSpPr txBox="1"/>
          <p:nvPr/>
        </p:nvSpPr>
        <p:spPr>
          <a:xfrm>
            <a:off x="2960111" y="1792069"/>
            <a:ext cx="117788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Inode-Map</a:t>
            </a:r>
          </a:p>
          <a:p>
            <a:pPr algn="ctr"/>
            <a:r>
              <a:rPr lang="en-US" altLang="ko-KR" dirty="0" smtClean="0"/>
              <a:t>Segment</a:t>
            </a:r>
            <a:endParaRPr lang="ko-KR" altLang="en-US" dirty="0"/>
          </a:p>
        </p:txBody>
      </p:sp>
      <p:grpSp>
        <p:nvGrpSpPr>
          <p:cNvPr id="74" name="Group 73"/>
          <p:cNvGrpSpPr/>
          <p:nvPr/>
        </p:nvGrpSpPr>
        <p:grpSpPr>
          <a:xfrm>
            <a:off x="1447800" y="3886200"/>
            <a:ext cx="1213994" cy="914400"/>
            <a:chOff x="457200" y="2667000"/>
            <a:chExt cx="1213994" cy="914400"/>
          </a:xfrm>
        </p:grpSpPr>
        <p:sp>
          <p:nvSpPr>
            <p:cNvPr id="75" name="Rectangle 7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6" name="Rectangle 7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7" name="Rectangle 7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8" name="Rectangle 7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79" name="Group 78"/>
          <p:cNvGrpSpPr/>
          <p:nvPr/>
        </p:nvGrpSpPr>
        <p:grpSpPr>
          <a:xfrm>
            <a:off x="2961388" y="3886200"/>
            <a:ext cx="1213994" cy="914400"/>
            <a:chOff x="457200" y="2667000"/>
            <a:chExt cx="1213994" cy="914400"/>
          </a:xfrm>
        </p:grpSpPr>
        <p:sp>
          <p:nvSpPr>
            <p:cNvPr id="80" name="Rectangle 7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1" name="Rectangle 8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2" name="Rectangle 8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3" name="Rectangle 8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4" name="Group 83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</p:grpSpPr>
        <p:sp>
          <p:nvSpPr>
            <p:cNvPr id="85" name="Rectangle 8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6" name="Rectangle 8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7" name="Rectangle 8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8" name="Rectangle 8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89" name="Group 88"/>
          <p:cNvGrpSpPr/>
          <p:nvPr/>
        </p:nvGrpSpPr>
        <p:grpSpPr>
          <a:xfrm>
            <a:off x="5988564" y="3886200"/>
            <a:ext cx="1213994" cy="914400"/>
            <a:chOff x="457200" y="2667000"/>
            <a:chExt cx="1213994" cy="914400"/>
          </a:xfrm>
        </p:grpSpPr>
        <p:sp>
          <p:nvSpPr>
            <p:cNvPr id="90" name="Rectangle 89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1" name="Rectangle 90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2" name="Rectangle 91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3" name="Rectangle 92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94" name="Group 93"/>
          <p:cNvGrpSpPr/>
          <p:nvPr/>
        </p:nvGrpSpPr>
        <p:grpSpPr>
          <a:xfrm>
            <a:off x="7502152" y="3886200"/>
            <a:ext cx="1213994" cy="914400"/>
            <a:chOff x="457200" y="2667000"/>
            <a:chExt cx="1213994" cy="914400"/>
          </a:xfrm>
        </p:grpSpPr>
        <p:sp>
          <p:nvSpPr>
            <p:cNvPr id="95" name="Rectangle 94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6" name="Rectangle 95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7" name="Rectangle 96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8" name="Rectangle 97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09" name="Rectangle 108"/>
          <p:cNvSpPr/>
          <p:nvPr/>
        </p:nvSpPr>
        <p:spPr>
          <a:xfrm>
            <a:off x="1757879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0" name="Rectangle 109"/>
          <p:cNvSpPr/>
          <p:nvPr/>
        </p:nvSpPr>
        <p:spPr>
          <a:xfrm>
            <a:off x="3270250" y="244226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1" name="Rectangle 110"/>
          <p:cNvSpPr/>
          <p:nvPr/>
        </p:nvSpPr>
        <p:spPr>
          <a:xfrm>
            <a:off x="1449621" y="2437879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12" name="Rectangle 111"/>
          <p:cNvSpPr/>
          <p:nvPr/>
        </p:nvSpPr>
        <p:spPr>
          <a:xfrm>
            <a:off x="2963581" y="2439197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4" name="Rectangle 113"/>
          <p:cNvSpPr/>
          <p:nvPr/>
        </p:nvSpPr>
        <p:spPr>
          <a:xfrm>
            <a:off x="2066618" y="2437035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sp>
        <p:nvSpPr>
          <p:cNvPr id="121" name="Rectangle 120"/>
          <p:cNvSpPr/>
          <p:nvPr/>
        </p:nvSpPr>
        <p:spPr>
          <a:xfrm>
            <a:off x="1452563" y="243840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2" name="Rectangle 121"/>
          <p:cNvSpPr/>
          <p:nvPr/>
        </p:nvSpPr>
        <p:spPr>
          <a:xfrm>
            <a:off x="2961115" y="244225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#0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33" name="Rectangle 132"/>
          <p:cNvSpPr/>
          <p:nvPr/>
        </p:nvSpPr>
        <p:spPr>
          <a:xfrm>
            <a:off x="1760220" y="2438400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CP</a:t>
            </a:r>
          </a:p>
        </p:txBody>
      </p:sp>
      <p:sp>
        <p:nvSpPr>
          <p:cNvPr id="123" name="Rectangle 122"/>
          <p:cNvSpPr/>
          <p:nvPr/>
        </p:nvSpPr>
        <p:spPr>
          <a:xfrm>
            <a:off x="144780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31" name="Group 130"/>
          <p:cNvGrpSpPr/>
          <p:nvPr/>
        </p:nvGrpSpPr>
        <p:grpSpPr>
          <a:xfrm>
            <a:off x="4480560" y="389001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34" name="Rectangle 13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5" name="Rectangle 13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6" name="Rectangle 13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37" name="Rectangle 13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38" name="Rectangle 137"/>
          <p:cNvSpPr/>
          <p:nvPr/>
        </p:nvSpPr>
        <p:spPr>
          <a:xfrm>
            <a:off x="2959614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9" name="Rectangle 138"/>
          <p:cNvSpPr/>
          <p:nvPr/>
        </p:nvSpPr>
        <p:spPr>
          <a:xfrm>
            <a:off x="1753240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40" name="Group 139"/>
          <p:cNvGrpSpPr/>
          <p:nvPr/>
        </p:nvGrpSpPr>
        <p:grpSpPr>
          <a:xfrm>
            <a:off x="5991408" y="3886200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41" name="Rectangle 14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2" name="Rectangle 14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3" name="Rectangle 14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44" name="Rectangle 14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45" name="Rectangle 144"/>
          <p:cNvSpPr/>
          <p:nvPr/>
        </p:nvSpPr>
        <p:spPr>
          <a:xfrm>
            <a:off x="326686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IM</a:t>
            </a:r>
          </a:p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#0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6" name="Rectangle 145"/>
          <p:cNvSpPr/>
          <p:nvPr/>
        </p:nvSpPr>
        <p:spPr>
          <a:xfrm>
            <a:off x="2063376" y="3886200"/>
            <a:ext cx="304800" cy="914400"/>
          </a:xfrm>
          <a:prstGeom prst="rect">
            <a:avLst/>
          </a:prstGeom>
          <a:solidFill>
            <a:schemeClr val="bg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tx1"/>
                </a:solidFill>
              </a:rPr>
              <a:t>CP</a:t>
            </a:r>
          </a:p>
        </p:txBody>
      </p:sp>
      <p:grpSp>
        <p:nvGrpSpPr>
          <p:cNvPr id="150" name="Group 149"/>
          <p:cNvGrpSpPr/>
          <p:nvPr/>
        </p:nvGrpSpPr>
        <p:grpSpPr>
          <a:xfrm>
            <a:off x="4477338" y="2438400"/>
            <a:ext cx="1213994" cy="914400"/>
            <a:chOff x="457200" y="2667000"/>
            <a:chExt cx="1213994" cy="914400"/>
          </a:xfrm>
        </p:grpSpPr>
        <p:sp>
          <p:nvSpPr>
            <p:cNvPr id="151" name="Rectangle 15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2" name="Rectangle 15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3" name="Rectangle 15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4" name="Rectangle 15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55" name="Group 154"/>
          <p:cNvGrpSpPr/>
          <p:nvPr/>
        </p:nvGrpSpPr>
        <p:grpSpPr>
          <a:xfrm>
            <a:off x="5990926" y="2438400"/>
            <a:ext cx="1213994" cy="914400"/>
            <a:chOff x="457200" y="2667000"/>
            <a:chExt cx="1213994" cy="914400"/>
          </a:xfrm>
        </p:grpSpPr>
        <p:sp>
          <p:nvSpPr>
            <p:cNvPr id="156" name="Rectangle 15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7" name="Rectangle 15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8" name="Rectangle 15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59" name="Rectangle 15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0" name="Group 159"/>
          <p:cNvGrpSpPr/>
          <p:nvPr/>
        </p:nvGrpSpPr>
        <p:grpSpPr>
          <a:xfrm>
            <a:off x="7504514" y="2438400"/>
            <a:ext cx="1213994" cy="914400"/>
            <a:chOff x="457200" y="2667000"/>
            <a:chExt cx="1213994" cy="914400"/>
          </a:xfrm>
        </p:grpSpPr>
        <p:sp>
          <p:nvSpPr>
            <p:cNvPr id="161" name="Rectangle 16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2" name="Rectangle 16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5" name="TextBox 164"/>
          <p:cNvSpPr txBox="1"/>
          <p:nvPr/>
        </p:nvSpPr>
        <p:spPr>
          <a:xfrm>
            <a:off x="452020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0</a:t>
            </a:r>
            <a:endParaRPr lang="ko-KR" altLang="en-US" dirty="0"/>
          </a:p>
        </p:txBody>
      </p:sp>
      <p:sp>
        <p:nvSpPr>
          <p:cNvPr id="166" name="TextBox 165"/>
          <p:cNvSpPr txBox="1"/>
          <p:nvPr/>
        </p:nvSpPr>
        <p:spPr>
          <a:xfrm>
            <a:off x="6018610" y="1792069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1</a:t>
            </a:r>
            <a:endParaRPr lang="ko-KR" altLang="en-US" dirty="0"/>
          </a:p>
        </p:txBody>
      </p:sp>
      <p:sp>
        <p:nvSpPr>
          <p:cNvPr id="167" name="TextBox 166"/>
          <p:cNvSpPr txBox="1"/>
          <p:nvPr/>
        </p:nvSpPr>
        <p:spPr>
          <a:xfrm>
            <a:off x="7533084" y="1790704"/>
            <a:ext cx="11592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Data</a:t>
            </a:r>
          </a:p>
          <a:p>
            <a:pPr algn="ctr"/>
            <a:r>
              <a:rPr lang="en-US" altLang="ko-KR" dirty="0" smtClean="0"/>
              <a:t>Segment 2</a:t>
            </a:r>
            <a:endParaRPr lang="ko-KR" altLang="en-US" dirty="0"/>
          </a:p>
        </p:txBody>
      </p:sp>
      <p:grpSp>
        <p:nvGrpSpPr>
          <p:cNvPr id="168" name="Group 167"/>
          <p:cNvGrpSpPr/>
          <p:nvPr/>
        </p:nvGrpSpPr>
        <p:grpSpPr>
          <a:xfrm>
            <a:off x="4476789" y="2439197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69" name="Rectangle 168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0" name="Rectangle 169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1" name="Rectangle 170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3" name="Group 172"/>
          <p:cNvGrpSpPr/>
          <p:nvPr/>
        </p:nvGrpSpPr>
        <p:grpSpPr>
          <a:xfrm>
            <a:off x="5990651" y="2437035"/>
            <a:ext cx="1213994" cy="914400"/>
            <a:chOff x="457200" y="2667000"/>
            <a:chExt cx="1213994" cy="914400"/>
          </a:xfrm>
          <a:solidFill>
            <a:schemeClr val="bg2"/>
          </a:solidFill>
        </p:grpSpPr>
        <p:sp>
          <p:nvSpPr>
            <p:cNvPr id="174" name="Rectangle 173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E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B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F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G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78" name="Rectangle 177"/>
          <p:cNvSpPr/>
          <p:nvPr/>
        </p:nvSpPr>
        <p:spPr>
          <a:xfrm>
            <a:off x="4783500" y="2438399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0" rIns="0"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B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79" name="Group 178"/>
          <p:cNvGrpSpPr/>
          <p:nvPr/>
        </p:nvGrpSpPr>
        <p:grpSpPr>
          <a:xfrm>
            <a:off x="4618767" y="2434965"/>
            <a:ext cx="3637325" cy="797"/>
            <a:chOff x="4627968" y="2435836"/>
            <a:chExt cx="3637325" cy="797"/>
          </a:xfrm>
        </p:grpSpPr>
        <p:cxnSp>
          <p:nvCxnSpPr>
            <p:cNvPr id="180" name="Elbow Connector 179"/>
            <p:cNvCxnSpPr>
              <a:stCxn id="169" idx="0"/>
              <a:endCxn id="161" idx="0"/>
            </p:cNvCxnSpPr>
            <p:nvPr/>
          </p:nvCxnSpPr>
          <p:spPr>
            <a:xfrm rot="5400000" flipH="1" flipV="1">
              <a:off x="6141432" y="922372"/>
              <a:ext cx="797" cy="3027725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1" name="Elbow Connector 180"/>
            <p:cNvCxnSpPr>
              <a:stCxn id="171" idx="0"/>
              <a:endCxn id="162" idx="0"/>
            </p:cNvCxnSpPr>
            <p:nvPr/>
          </p:nvCxnSpPr>
          <p:spPr>
            <a:xfrm rot="5400000" flipH="1" flipV="1">
              <a:off x="6598632" y="1074772"/>
              <a:ext cx="797" cy="2722925"/>
            </a:xfrm>
            <a:prstGeom prst="bentConnector3">
              <a:avLst>
                <a:gd name="adj1" fmla="val 127122836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2" name="Elbow Connector 181"/>
            <p:cNvCxnSpPr>
              <a:stCxn id="172" idx="0"/>
              <a:endCxn id="163" idx="0"/>
            </p:cNvCxnSpPr>
            <p:nvPr/>
          </p:nvCxnSpPr>
          <p:spPr>
            <a:xfrm rot="5400000" flipH="1" flipV="1">
              <a:off x="6900829" y="1072169"/>
              <a:ext cx="797" cy="2728131"/>
            </a:xfrm>
            <a:prstGeom prst="bentConnector3">
              <a:avLst>
                <a:gd name="adj1" fmla="val 126968758"/>
              </a:avLst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3" name="Group 182"/>
          <p:cNvGrpSpPr/>
          <p:nvPr/>
        </p:nvGrpSpPr>
        <p:grpSpPr>
          <a:xfrm>
            <a:off x="7505053" y="2438897"/>
            <a:ext cx="909789" cy="915198"/>
            <a:chOff x="7505053" y="2438897"/>
            <a:chExt cx="909789" cy="915198"/>
          </a:xfrm>
        </p:grpSpPr>
        <p:sp>
          <p:nvSpPr>
            <p:cNvPr id="184" name="Rectangle 183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187" name="Rectangle 186"/>
          <p:cNvSpPr/>
          <p:nvPr/>
        </p:nvSpPr>
        <p:spPr>
          <a:xfrm>
            <a:off x="4477812" y="2439085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A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8" name="Rectangle 187"/>
          <p:cNvSpPr/>
          <p:nvPr/>
        </p:nvSpPr>
        <p:spPr>
          <a:xfrm>
            <a:off x="5092700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C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189" name="Rectangle 188"/>
          <p:cNvSpPr/>
          <p:nvPr/>
        </p:nvSpPr>
        <p:spPr>
          <a:xfrm>
            <a:off x="5387419" y="2438287"/>
            <a:ext cx="304800" cy="914400"/>
          </a:xfrm>
          <a:prstGeom prst="rect">
            <a:avLst/>
          </a:prstGeom>
          <a:solidFill>
            <a:schemeClr val="bg1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>
                <a:solidFill>
                  <a:schemeClr val="bg1"/>
                </a:solidFill>
              </a:rPr>
              <a:t>D</a:t>
            </a:r>
            <a:endParaRPr lang="ko-KR" altLang="en-US" dirty="0">
              <a:solidFill>
                <a:schemeClr val="bg1"/>
              </a:solidFill>
            </a:endParaRPr>
          </a:p>
        </p:txBody>
      </p:sp>
      <p:grpSp>
        <p:nvGrpSpPr>
          <p:cNvPr id="190" name="Group 189"/>
          <p:cNvGrpSpPr/>
          <p:nvPr/>
        </p:nvGrpSpPr>
        <p:grpSpPr>
          <a:xfrm>
            <a:off x="4482818" y="2436692"/>
            <a:ext cx="1213994" cy="914400"/>
            <a:chOff x="457200" y="2667000"/>
            <a:chExt cx="1213994" cy="914400"/>
          </a:xfrm>
        </p:grpSpPr>
        <p:sp>
          <p:nvSpPr>
            <p:cNvPr id="191" name="Rectangle 190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95" name="Group 194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  <a:solidFill>
            <a:schemeClr val="bg1">
              <a:lumMod val="50000"/>
            </a:schemeClr>
          </a:solidFill>
        </p:grpSpPr>
        <p:sp>
          <p:nvSpPr>
            <p:cNvPr id="196" name="Rectangle 195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A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7" name="Rectangle 196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B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8" name="Rectangle 197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C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99" name="Rectangle 198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bg1"/>
                  </a:solidFill>
                </a:rPr>
                <a:t>D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31" name="Group 30"/>
          <p:cNvGrpSpPr/>
          <p:nvPr/>
        </p:nvGrpSpPr>
        <p:grpSpPr>
          <a:xfrm>
            <a:off x="4419600" y="3351092"/>
            <a:ext cx="700833" cy="590115"/>
            <a:chOff x="4419600" y="3351092"/>
            <a:chExt cx="700833" cy="590115"/>
          </a:xfrm>
        </p:grpSpPr>
        <p:sp>
          <p:nvSpPr>
            <p:cNvPr id="200" name="TextBox 199"/>
            <p:cNvSpPr txBox="1"/>
            <p:nvPr/>
          </p:nvSpPr>
          <p:spPr>
            <a:xfrm>
              <a:off x="4419600" y="3571875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TRIM</a:t>
              </a:r>
              <a:endParaRPr lang="ko-KR" altLang="en-US" dirty="0"/>
            </a:p>
          </p:txBody>
        </p:sp>
        <p:cxnSp>
          <p:nvCxnSpPr>
            <p:cNvPr id="30" name="Straight Arrow Connector 29"/>
            <p:cNvCxnSpPr/>
            <p:nvPr/>
          </p:nvCxnSpPr>
          <p:spPr>
            <a:xfrm>
              <a:off x="5105400" y="3351092"/>
              <a:ext cx="1030" cy="535108"/>
            </a:xfrm>
            <a:prstGeom prst="straightConnector1">
              <a:avLst/>
            </a:prstGeom>
            <a:ln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01" name="Group 200"/>
          <p:cNvGrpSpPr/>
          <p:nvPr/>
        </p:nvGrpSpPr>
        <p:grpSpPr>
          <a:xfrm>
            <a:off x="4480560" y="3886200"/>
            <a:ext cx="1213994" cy="914400"/>
            <a:chOff x="457200" y="2667000"/>
            <a:chExt cx="1213994" cy="914400"/>
          </a:xfrm>
        </p:grpSpPr>
        <p:sp>
          <p:nvSpPr>
            <p:cNvPr id="202" name="Rectangle 201"/>
            <p:cNvSpPr/>
            <p:nvPr/>
          </p:nvSpPr>
          <p:spPr>
            <a:xfrm>
              <a:off x="4572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3" name="Rectangle 202"/>
            <p:cNvSpPr/>
            <p:nvPr/>
          </p:nvSpPr>
          <p:spPr>
            <a:xfrm>
              <a:off x="7620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4" name="Rectangle 203"/>
            <p:cNvSpPr/>
            <p:nvPr/>
          </p:nvSpPr>
          <p:spPr>
            <a:xfrm>
              <a:off x="1066800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05" name="Rectangle 204"/>
            <p:cNvSpPr/>
            <p:nvPr/>
          </p:nvSpPr>
          <p:spPr>
            <a:xfrm>
              <a:off x="1366394" y="2667000"/>
              <a:ext cx="304800" cy="914400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206" name="Group 205"/>
          <p:cNvGrpSpPr/>
          <p:nvPr/>
        </p:nvGrpSpPr>
        <p:grpSpPr>
          <a:xfrm>
            <a:off x="7503456" y="3886200"/>
            <a:ext cx="909789" cy="915198"/>
            <a:chOff x="7505053" y="2438897"/>
            <a:chExt cx="909789" cy="915198"/>
          </a:xfrm>
        </p:grpSpPr>
        <p:sp>
          <p:nvSpPr>
            <p:cNvPr id="207" name="Rectangle 206"/>
            <p:cNvSpPr/>
            <p:nvPr/>
          </p:nvSpPr>
          <p:spPr>
            <a:xfrm>
              <a:off x="7505053" y="2439695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A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8" name="Rectangle 207"/>
            <p:cNvSpPr/>
            <p:nvPr/>
          </p:nvSpPr>
          <p:spPr>
            <a:xfrm>
              <a:off x="7808973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C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09" name="Rectangle 208"/>
            <p:cNvSpPr/>
            <p:nvPr/>
          </p:nvSpPr>
          <p:spPr>
            <a:xfrm>
              <a:off x="8110042" y="2438897"/>
              <a:ext cx="304800" cy="914400"/>
            </a:xfrm>
            <a:prstGeom prst="rect">
              <a:avLst/>
            </a:prstGeom>
            <a:solidFill>
              <a:schemeClr val="bg2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 smtClean="0">
                  <a:solidFill>
                    <a:schemeClr val="tx1"/>
                  </a:solidFill>
                </a:rPr>
                <a:t>D</a:t>
              </a:r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sp>
        <p:nvSpPr>
          <p:cNvPr id="210" name="TextBox 209"/>
          <p:cNvSpPr txBox="1"/>
          <p:nvPr/>
        </p:nvSpPr>
        <p:spPr>
          <a:xfrm>
            <a:off x="888472" y="5412750"/>
            <a:ext cx="3937296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The ALFS triggers garbage collection</a:t>
            </a:r>
            <a:endParaRPr lang="ko-KR" altLang="en-US" sz="2000" dirty="0"/>
          </a:p>
        </p:txBody>
      </p:sp>
      <p:sp>
        <p:nvSpPr>
          <p:cNvPr id="211" name="TextBox 210"/>
          <p:cNvSpPr txBox="1"/>
          <p:nvPr/>
        </p:nvSpPr>
        <p:spPr>
          <a:xfrm>
            <a:off x="4659428" y="5410200"/>
            <a:ext cx="397544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dirty="0" smtClean="0"/>
              <a:t>: 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3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page copies and </a:t>
            </a:r>
            <a:r>
              <a:rPr lang="en-US" altLang="ko-KR" sz="2000" b="1" dirty="0" smtClean="0">
                <a:solidFill>
                  <a:schemeClr val="accent2">
                    <a:lumMod val="50000"/>
                  </a:schemeClr>
                </a:solidFill>
              </a:rPr>
              <a:t>2</a:t>
            </a:r>
            <a:r>
              <a:rPr lang="en-US" altLang="ko-KR" sz="2000" dirty="0" smtClean="0">
                <a:solidFill>
                  <a:schemeClr val="accent2">
                    <a:lumMod val="50000"/>
                  </a:schemeClr>
                </a:solidFill>
              </a:rPr>
              <a:t> block erasures</a:t>
            </a:r>
            <a:endParaRPr lang="ko-KR" altLang="en-US" sz="2000" dirty="0">
              <a:solidFill>
                <a:schemeClr val="accent2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893791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discrete" valueType="str">
                                      <p:cBhvr>
                                        <p:cTn id="6" dur="1000" fill="hold"/>
                                        <p:tgtEl>
                                          <p:spTgt spid="1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hidden"/>
                                          </p:val>
                                        </p:tav>
                                        <p:tav tm="50000">
                                          <p:val>
                                            <p:strVal val="visible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4" dur="500"/>
                                        <p:tgtEl>
                                          <p:spTgt spid="20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2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4" dur="500"/>
                                        <p:tgtEl>
                                          <p:spTgt spid="1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1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5" dur="500"/>
                                        <p:tgtEl>
                                          <p:spTgt spid="1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2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2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7" grpId="0" animBg="1"/>
      <p:bldP spid="188" grpId="0" animBg="1"/>
      <p:bldP spid="189" grpId="0" animBg="1"/>
      <p:bldP spid="21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Comparison of F2FS and AMF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21</a:t>
            </a:fld>
            <a:endParaRPr lang="en-US">
              <a:latin typeface="Bookman Old Style" panose="02050604050505020204" pitchFamily="18" charset="0"/>
            </a:endParaRPr>
          </a:p>
        </p:txBody>
      </p:sp>
      <p:graphicFrame>
        <p:nvGraphicFramePr>
          <p:cNvPr id="4" name="Table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44247280"/>
              </p:ext>
            </p:extLst>
          </p:nvPr>
        </p:nvGraphicFramePr>
        <p:xfrm>
          <a:off x="228600" y="1905000"/>
          <a:ext cx="8763000" cy="28956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649280">
                  <a:extLst>
                    <a:ext uri="{9D8B030D-6E8A-4147-A177-3AD203B41FA5}">
                      <a16:colId xmlns:a16="http://schemas.microsoft.com/office/drawing/2014/main" val="359328484"/>
                    </a:ext>
                  </a:extLst>
                </a:gridCol>
                <a:gridCol w="2445488">
                  <a:extLst>
                    <a:ext uri="{9D8B030D-6E8A-4147-A177-3AD203B41FA5}">
                      <a16:colId xmlns:a16="http://schemas.microsoft.com/office/drawing/2014/main" val="1448836610"/>
                    </a:ext>
                  </a:extLst>
                </a:gridCol>
                <a:gridCol w="3668232">
                  <a:extLst>
                    <a:ext uri="{9D8B030D-6E8A-4147-A177-3AD203B41FA5}">
                      <a16:colId xmlns:a16="http://schemas.microsoft.com/office/drawing/2014/main" val="3695642431"/>
                    </a:ext>
                  </a:extLst>
                </a:gridCol>
              </a:tblGrid>
              <a:tr h="548164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F2FS</a:t>
                      </a:r>
                      <a:endParaRPr lang="ko-KR" altLang="en-US" sz="2400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AMF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27565158"/>
                  </a:ext>
                </a:extLst>
              </a:tr>
              <a:tr h="548164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File</a:t>
                      </a:r>
                      <a:r>
                        <a:rPr lang="en-US" altLang="ko-KR" sz="2400" baseline="0" dirty="0" smtClean="0"/>
                        <a:t> System</a:t>
                      </a:r>
                      <a:endParaRPr lang="ko-KR" altLang="en-US" sz="24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PFTL</a:t>
                      </a:r>
                      <a:endParaRPr lang="ko-KR" altLang="en-US" sz="24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dirty="0" smtClean="0"/>
                        <a:t>File System</a:t>
                      </a:r>
                      <a:endParaRPr lang="ko-KR" altLang="en-US" sz="24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9819019"/>
                  </a:ext>
                </a:extLst>
              </a:tr>
              <a:tr h="899636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 page</a:t>
                      </a:r>
                      <a:r>
                        <a:rPr lang="en-US" altLang="ko-KR" sz="2000" baseline="0" dirty="0" smtClean="0"/>
                        <a:t> </a:t>
                      </a:r>
                      <a:r>
                        <a:rPr lang="en-US" altLang="ko-KR" sz="2000" dirty="0" smtClean="0"/>
                        <a:t>copies</a:t>
                      </a:r>
                      <a:endParaRPr lang="ko-KR" altLang="en-US" sz="2000" dirty="0"/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4 copies + 4 erasures</a:t>
                      </a:r>
                      <a:endParaRPr lang="ko-KR" altLang="en-US" sz="2000" dirty="0"/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000" dirty="0" smtClean="0"/>
                        <a:t>3 copies + 2 erasures</a:t>
                      </a:r>
                      <a:endParaRPr lang="ko-KR" altLang="en-US" sz="20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78128551"/>
                  </a:ext>
                </a:extLst>
              </a:tr>
              <a:tr h="899636">
                <a:tc gridSpan="2"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7 copies + 4 erasures</a:t>
                      </a:r>
                      <a:endParaRPr lang="ko-KR" altLang="en-US" sz="2400" b="1" dirty="0"/>
                    </a:p>
                  </a:txBody>
                  <a:tcPr anchor="ctr"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 sz="2400" dirty="0"/>
                    </a:p>
                  </a:txBody>
                  <a:tcPr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2400" b="1" dirty="0" smtClean="0"/>
                        <a:t>3 copies + 2 erasures</a:t>
                      </a:r>
                      <a:endParaRPr lang="ko-KR" altLang="en-US" sz="2400" b="1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253155968"/>
                  </a:ext>
                </a:extLst>
              </a:tr>
            </a:tbl>
          </a:graphicData>
        </a:graphic>
      </p:graphicFrame>
      <p:sp>
        <p:nvSpPr>
          <p:cNvPr id="10" name="Rounded Rectangle 9"/>
          <p:cNvSpPr/>
          <p:nvPr/>
        </p:nvSpPr>
        <p:spPr>
          <a:xfrm>
            <a:off x="228600" y="3879850"/>
            <a:ext cx="8763000" cy="92075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6" name="Group 15"/>
          <p:cNvGrpSpPr/>
          <p:nvPr/>
        </p:nvGrpSpPr>
        <p:grpSpPr>
          <a:xfrm>
            <a:off x="1090477" y="1169894"/>
            <a:ext cx="3530390" cy="2709956"/>
            <a:chOff x="1090477" y="1169894"/>
            <a:chExt cx="3530390" cy="2709956"/>
          </a:xfrm>
        </p:grpSpPr>
        <p:sp>
          <p:nvSpPr>
            <p:cNvPr id="7" name="TextBox 6"/>
            <p:cNvSpPr txBox="1"/>
            <p:nvPr/>
          </p:nvSpPr>
          <p:spPr>
            <a:xfrm>
              <a:off x="1090477" y="1169894"/>
              <a:ext cx="3530390" cy="461665"/>
            </a:xfrm>
            <a:prstGeom prst="rect">
              <a:avLst/>
            </a:prstGeom>
            <a:solidFill>
              <a:schemeClr val="bg1"/>
            </a:solidFill>
          </p:spPr>
          <p:txBody>
            <a:bodyPr wrap="none" rtlCol="0">
              <a:spAutoFit/>
            </a:bodyPr>
            <a:lstStyle/>
            <a:p>
              <a:r>
                <a:rPr lang="en-US" altLang="ko-KR" sz="2400" b="1" dirty="0" smtClean="0">
                  <a:solidFill>
                    <a:srgbClr val="FF0000"/>
                  </a:solidFill>
                </a:rPr>
                <a:t>Duplicate Management</a:t>
              </a:r>
              <a:endParaRPr lang="ko-KR" altLang="en-US" sz="2400" b="1" dirty="0">
                <a:solidFill>
                  <a:srgbClr val="FF0000"/>
                </a:solidFill>
              </a:endParaRPr>
            </a:p>
          </p:txBody>
        </p:sp>
        <p:cxnSp>
          <p:nvCxnSpPr>
            <p:cNvPr id="14" name="Straight Arrow Connector 13"/>
            <p:cNvCxnSpPr>
              <a:stCxn id="7" idx="2"/>
            </p:cNvCxnSpPr>
            <p:nvPr/>
          </p:nvCxnSpPr>
          <p:spPr>
            <a:xfrm>
              <a:off x="2855672" y="1631559"/>
              <a:ext cx="0" cy="2248291"/>
            </a:xfrm>
            <a:prstGeom prst="straightConnector1">
              <a:avLst/>
            </a:prstGeom>
            <a:ln w="38100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018518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Experimental Setup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22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213360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Implemented ALFS and AFTL in the Linux kernel 3.13</a:t>
            </a:r>
          </a:p>
          <a:p>
            <a:pPr lvl="8"/>
            <a:endParaRPr lang="en-US" altLang="ko-KR" dirty="0"/>
          </a:p>
          <a:p>
            <a:r>
              <a:rPr lang="en-US" altLang="ko-KR" dirty="0" smtClean="0"/>
              <a:t>Compared AMF with different file-systems</a:t>
            </a:r>
          </a:p>
          <a:p>
            <a:pPr lvl="1"/>
            <a:r>
              <a:rPr lang="en-US" altLang="ko-KR" dirty="0" smtClean="0"/>
              <a:t>Two file-systems: </a:t>
            </a:r>
            <a:r>
              <a:rPr lang="en-US" altLang="ko-KR" b="1" dirty="0" smtClean="0">
                <a:solidFill>
                  <a:srgbClr val="0070C0"/>
                </a:solidFill>
              </a:rPr>
              <a:t>EXT4</a:t>
            </a:r>
            <a:r>
              <a:rPr lang="en-US" altLang="ko-KR" dirty="0" smtClean="0"/>
              <a:t> and </a:t>
            </a:r>
            <a:r>
              <a:rPr lang="en-US" altLang="ko-KR" b="1" dirty="0" smtClean="0">
                <a:solidFill>
                  <a:srgbClr val="0070C0"/>
                </a:solidFill>
              </a:rPr>
              <a:t>F2FS </a:t>
            </a:r>
            <a:r>
              <a:rPr lang="en-US" altLang="ko-KR" dirty="0" smtClean="0">
                <a:solidFill>
                  <a:schemeClr val="tx1"/>
                </a:solidFill>
              </a:rPr>
              <a:t>with page-level FTL (PFTL)</a:t>
            </a:r>
          </a:p>
          <a:p>
            <a:pPr lvl="8"/>
            <a:endParaRPr lang="en-US" altLang="ko-KR" dirty="0" smtClean="0"/>
          </a:p>
          <a:p>
            <a:r>
              <a:rPr lang="en-US" altLang="ko-KR" dirty="0" smtClean="0"/>
              <a:t>Ran all of them in our in-house SSD platform</a:t>
            </a:r>
          </a:p>
          <a:p>
            <a:pPr lvl="1"/>
            <a:r>
              <a:rPr lang="en-US" altLang="ko-KR" dirty="0" err="1" smtClean="0"/>
              <a:t>BlueDBM</a:t>
            </a:r>
            <a:r>
              <a:rPr lang="en-US" altLang="ko-KR" dirty="0" smtClean="0"/>
              <a:t> developed by MIT</a:t>
            </a:r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6800" y="3378200"/>
            <a:ext cx="5715000" cy="2846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Performance with FIO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26189" y="63109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23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409405"/>
            <a:ext cx="8229600" cy="85254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For random </a:t>
            </a:r>
            <a:r>
              <a:rPr lang="en-US" altLang="ko-KR" dirty="0" smtClean="0"/>
              <a:t>writes, AMF shows better throughput</a:t>
            </a:r>
          </a:p>
          <a:p>
            <a:r>
              <a:rPr lang="en-US" altLang="ko-KR" dirty="0" smtClean="0"/>
              <a:t>F2FS is badly affected by the duplicate management problem</a:t>
            </a:r>
            <a:endParaRPr lang="ko-KR" altLang="en-US" dirty="0"/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3400" y="1296980"/>
            <a:ext cx="8077200" cy="4007432"/>
          </a:xfrm>
          <a:prstGeom prst="rect">
            <a:avLst/>
          </a:prstGeom>
        </p:spPr>
      </p:pic>
      <p:grpSp>
        <p:nvGrpSpPr>
          <p:cNvPr id="17" name="Group 16"/>
          <p:cNvGrpSpPr/>
          <p:nvPr/>
        </p:nvGrpSpPr>
        <p:grpSpPr>
          <a:xfrm>
            <a:off x="1524000" y="1752600"/>
            <a:ext cx="4054929" cy="1319496"/>
            <a:chOff x="1524000" y="1752600"/>
            <a:chExt cx="4054929" cy="1319496"/>
          </a:xfrm>
        </p:grpSpPr>
        <p:sp>
          <p:nvSpPr>
            <p:cNvPr id="4" name="Rounded Rectangle 3"/>
            <p:cNvSpPr/>
            <p:nvPr/>
          </p:nvSpPr>
          <p:spPr>
            <a:xfrm>
              <a:off x="1524000" y="1752600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7" name="Rounded Rectangle 6"/>
            <p:cNvSpPr/>
            <p:nvPr/>
          </p:nvSpPr>
          <p:spPr>
            <a:xfrm>
              <a:off x="2997047" y="2614896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Rounded Rectangle 7"/>
            <p:cNvSpPr/>
            <p:nvPr/>
          </p:nvSpPr>
          <p:spPr>
            <a:xfrm>
              <a:off x="4435929" y="2141367"/>
              <a:ext cx="1143000" cy="457200"/>
            </a:xfrm>
            <a:prstGeom prst="roundRect">
              <a:avLst/>
            </a:prstGeom>
            <a:noFill/>
            <a:ln w="381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7528322" y="1695455"/>
            <a:ext cx="304800" cy="1534483"/>
            <a:chOff x="7528322" y="1695455"/>
            <a:chExt cx="304800" cy="1534483"/>
          </a:xfrm>
        </p:grpSpPr>
        <p:cxnSp>
          <p:nvCxnSpPr>
            <p:cNvPr id="10" name="Straight Arrow Connector 9"/>
            <p:cNvCxnSpPr/>
            <p:nvPr/>
          </p:nvCxnSpPr>
          <p:spPr>
            <a:xfrm flipV="1">
              <a:off x="7684298" y="1705938"/>
              <a:ext cx="0" cy="15240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7528322" y="169545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Performance with Databases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2126189" y="6310940"/>
            <a:ext cx="1981200" cy="365760"/>
          </a:xfrm>
        </p:spPr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24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398225"/>
            <a:ext cx="8229600" cy="822960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 smtClean="0"/>
              <a:t>AMF outperforms EXT4 with more advanced GC policies</a:t>
            </a:r>
          </a:p>
          <a:p>
            <a:r>
              <a:rPr lang="en-US" altLang="ko-KR" dirty="0" smtClean="0"/>
              <a:t>F2FS shows the worst performance</a:t>
            </a:r>
            <a:endParaRPr lang="ko-KR" altLang="en-US" dirty="0"/>
          </a:p>
        </p:txBody>
      </p:sp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00200" y="1219200"/>
            <a:ext cx="5753100" cy="4025494"/>
          </a:xfrm>
          <a:prstGeom prst="rect">
            <a:avLst/>
          </a:prstGeom>
        </p:spPr>
      </p:pic>
      <p:grpSp>
        <p:nvGrpSpPr>
          <p:cNvPr id="24" name="Group 23"/>
          <p:cNvGrpSpPr/>
          <p:nvPr/>
        </p:nvGrpSpPr>
        <p:grpSpPr>
          <a:xfrm>
            <a:off x="2819400" y="2244725"/>
            <a:ext cx="304800" cy="1260475"/>
            <a:chOff x="2819400" y="2244725"/>
            <a:chExt cx="304800" cy="1260475"/>
          </a:xfrm>
        </p:grpSpPr>
        <p:cxnSp>
          <p:nvCxnSpPr>
            <p:cNvPr id="9" name="Straight Arrow Connector 8"/>
            <p:cNvCxnSpPr/>
            <p:nvPr/>
          </p:nvCxnSpPr>
          <p:spPr>
            <a:xfrm flipV="1">
              <a:off x="2971800" y="2244726"/>
              <a:ext cx="0" cy="1260474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>
              <a:off x="2819400" y="224472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3" name="Group 22"/>
          <p:cNvGrpSpPr/>
          <p:nvPr/>
        </p:nvGrpSpPr>
        <p:grpSpPr>
          <a:xfrm>
            <a:off x="3200400" y="2244725"/>
            <a:ext cx="304800" cy="1565275"/>
            <a:chOff x="3200400" y="2244725"/>
            <a:chExt cx="304800" cy="1565275"/>
          </a:xfrm>
        </p:grpSpPr>
        <p:cxnSp>
          <p:nvCxnSpPr>
            <p:cNvPr id="11" name="Straight Arrow Connector 10"/>
            <p:cNvCxnSpPr/>
            <p:nvPr/>
          </p:nvCxnSpPr>
          <p:spPr>
            <a:xfrm flipV="1">
              <a:off x="3352800" y="2244725"/>
              <a:ext cx="0" cy="1565275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9" name="Straight Arrow Connector 18"/>
            <p:cNvCxnSpPr/>
            <p:nvPr/>
          </p:nvCxnSpPr>
          <p:spPr>
            <a:xfrm>
              <a:off x="3200400" y="2244725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7" name="Group 26"/>
          <p:cNvGrpSpPr/>
          <p:nvPr/>
        </p:nvGrpSpPr>
        <p:grpSpPr>
          <a:xfrm>
            <a:off x="5779295" y="2057400"/>
            <a:ext cx="304800" cy="1073150"/>
            <a:chOff x="5779295" y="2057400"/>
            <a:chExt cx="304800" cy="1073150"/>
          </a:xfrm>
        </p:grpSpPr>
        <p:cxnSp>
          <p:nvCxnSpPr>
            <p:cNvPr id="13" name="Straight Arrow Connector 12"/>
            <p:cNvCxnSpPr/>
            <p:nvPr/>
          </p:nvCxnSpPr>
          <p:spPr>
            <a:xfrm flipV="1">
              <a:off x="5943600" y="2057400"/>
              <a:ext cx="0" cy="107315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Straight Arrow Connector 24"/>
            <p:cNvCxnSpPr/>
            <p:nvPr/>
          </p:nvCxnSpPr>
          <p:spPr>
            <a:xfrm>
              <a:off x="5779295" y="20574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8" name="Group 27"/>
          <p:cNvGrpSpPr/>
          <p:nvPr/>
        </p:nvGrpSpPr>
        <p:grpSpPr>
          <a:xfrm>
            <a:off x="6172200" y="2057400"/>
            <a:ext cx="304800" cy="2209800"/>
            <a:chOff x="6172200" y="2057400"/>
            <a:chExt cx="304800" cy="2209800"/>
          </a:xfrm>
        </p:grpSpPr>
        <p:cxnSp>
          <p:nvCxnSpPr>
            <p:cNvPr id="14" name="Straight Arrow Connector 13"/>
            <p:cNvCxnSpPr/>
            <p:nvPr/>
          </p:nvCxnSpPr>
          <p:spPr>
            <a:xfrm flipV="1">
              <a:off x="6324600" y="2057400"/>
              <a:ext cx="0" cy="22098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6" name="Straight Arrow Connector 25"/>
            <p:cNvCxnSpPr/>
            <p:nvPr/>
          </p:nvCxnSpPr>
          <p:spPr>
            <a:xfrm>
              <a:off x="6172200" y="2057400"/>
              <a:ext cx="304800" cy="0"/>
            </a:xfrm>
            <a:prstGeom prst="straightConnector1">
              <a:avLst/>
            </a:prstGeom>
            <a:ln w="28575">
              <a:solidFill>
                <a:srgbClr val="FF0000"/>
              </a:solidFill>
              <a:headEnd type="none" w="med" len="med"/>
              <a:tailEnd type="none" w="med" len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78725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Erasure Counts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25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403668"/>
            <a:ext cx="8229600" cy="930910"/>
          </a:xfrm>
        </p:spPr>
        <p:txBody>
          <a:bodyPr>
            <a:noAutofit/>
          </a:bodyPr>
          <a:lstStyle/>
          <a:p>
            <a:r>
              <a:rPr lang="en-US" altLang="ko-KR" dirty="0" smtClean="0"/>
              <a:t>AMF achieves 6% and 37% better lifetimes than EXT4 and F2FS, respectively, on average  </a:t>
            </a:r>
            <a:endParaRPr lang="ko-KR" altLang="en-US" dirty="0"/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164771"/>
            <a:ext cx="7010400" cy="4213699"/>
          </a:xfrm>
          <a:prstGeom prst="rect">
            <a:avLst/>
          </a:prstGeom>
        </p:spPr>
      </p:pic>
      <p:sp>
        <p:nvSpPr>
          <p:cNvPr id="12" name="Rounded Rectangle 11"/>
          <p:cNvSpPr/>
          <p:nvPr/>
        </p:nvSpPr>
        <p:spPr>
          <a:xfrm>
            <a:off x="7086600" y="1981200"/>
            <a:ext cx="533400" cy="243840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Resource (DRAM &amp; CPU)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26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199"/>
            <a:ext cx="8229600" cy="2438401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FTL mapping table size</a:t>
            </a:r>
          </a:p>
          <a:p>
            <a:endParaRPr lang="en-US" altLang="ko-KR" dirty="0" smtClean="0"/>
          </a:p>
          <a:p>
            <a:endParaRPr lang="en-US" altLang="ko-KR" dirty="0"/>
          </a:p>
          <a:p>
            <a:endParaRPr lang="en-US" altLang="ko-KR" dirty="0" smtClean="0"/>
          </a:p>
          <a:p>
            <a:r>
              <a:rPr lang="en-US" altLang="ko-KR" dirty="0" smtClean="0"/>
              <a:t>Host CPU usage</a:t>
            </a:r>
          </a:p>
          <a:p>
            <a:endParaRPr lang="ko-KR" altLang="en-US" dirty="0"/>
          </a:p>
        </p:txBody>
      </p:sp>
      <p:graphicFrame>
        <p:nvGraphicFramePr>
          <p:cNvPr id="6" name="Table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34360380"/>
              </p:ext>
            </p:extLst>
          </p:nvPr>
        </p:nvGraphicFramePr>
        <p:xfrm>
          <a:off x="628292" y="1859280"/>
          <a:ext cx="8229600" cy="1112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645920">
                  <a:extLst>
                    <a:ext uri="{9D8B030D-6E8A-4147-A177-3AD203B41FA5}">
                      <a16:colId xmlns:a16="http://schemas.microsoft.com/office/drawing/2014/main" val="2336983912"/>
                    </a:ext>
                  </a:extLst>
                </a:gridCol>
                <a:gridCol w="1859280">
                  <a:extLst>
                    <a:ext uri="{9D8B030D-6E8A-4147-A177-3AD203B41FA5}">
                      <a16:colId xmlns:a16="http://schemas.microsoft.com/office/drawing/2014/main" val="3923587993"/>
                    </a:ext>
                  </a:extLst>
                </a:gridCol>
                <a:gridCol w="1432560">
                  <a:extLst>
                    <a:ext uri="{9D8B030D-6E8A-4147-A177-3AD203B41FA5}">
                      <a16:colId xmlns:a16="http://schemas.microsoft.com/office/drawing/2014/main" val="1927529174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624414230"/>
                    </a:ext>
                  </a:extLst>
                </a:gridCol>
                <a:gridCol w="1645920">
                  <a:extLst>
                    <a:ext uri="{9D8B030D-6E8A-4147-A177-3AD203B41FA5}">
                      <a16:colId xmlns:a16="http://schemas.microsoft.com/office/drawing/2014/main" val="123464203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SSD Capacity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Block-level</a:t>
                      </a:r>
                      <a:r>
                        <a:rPr lang="en-US" altLang="ko-KR" sz="1600" baseline="0" dirty="0" smtClean="0"/>
                        <a:t> FTL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Hybrid FTL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Page-level</a:t>
                      </a:r>
                      <a:r>
                        <a:rPr lang="ko-KR" altLang="en-US" sz="1600" baseline="0" dirty="0" smtClean="0"/>
                        <a:t> </a:t>
                      </a:r>
                      <a:r>
                        <a:rPr lang="en-US" altLang="ko-KR" sz="1600" baseline="0" dirty="0" smtClean="0"/>
                        <a:t>FTL</a:t>
                      </a:r>
                      <a:endParaRPr lang="en-US" altLang="ko-KR" sz="1600" dirty="0" smtClean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AMF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89890554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512 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96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512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4 MB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5475044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 TB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186 MB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1 GB</a:t>
                      </a:r>
                      <a:endParaRPr lang="ko-KR" altLang="en-US" sz="16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600" dirty="0" smtClean="0"/>
                        <a:t>8 MB</a:t>
                      </a:r>
                      <a:endParaRPr lang="ko-KR" altLang="en-US" sz="16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70090512"/>
                  </a:ext>
                </a:extLst>
              </a:tr>
            </a:tbl>
          </a:graphicData>
        </a:graphic>
      </p:graphicFrame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46321" y="3702049"/>
            <a:ext cx="5845079" cy="2622551"/>
          </a:xfrm>
          <a:prstGeom prst="rect">
            <a:avLst/>
          </a:prstGeom>
        </p:spPr>
      </p:pic>
      <p:sp>
        <p:nvSpPr>
          <p:cNvPr id="4" name="Rounded Rectangle 3"/>
          <p:cNvSpPr/>
          <p:nvPr/>
        </p:nvSpPr>
        <p:spPr>
          <a:xfrm>
            <a:off x="5562600" y="1859280"/>
            <a:ext cx="3295292" cy="1112520"/>
          </a:xfrm>
          <a:prstGeom prst="round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11" name="Group 10"/>
          <p:cNvGrpSpPr/>
          <p:nvPr/>
        </p:nvGrpSpPr>
        <p:grpSpPr>
          <a:xfrm>
            <a:off x="5410200" y="4191000"/>
            <a:ext cx="1905000" cy="304800"/>
            <a:chOff x="5410200" y="4191000"/>
            <a:chExt cx="1905000" cy="304800"/>
          </a:xfrm>
        </p:grpSpPr>
        <p:sp>
          <p:nvSpPr>
            <p:cNvPr id="8" name="Rounded Rectangle 7"/>
            <p:cNvSpPr/>
            <p:nvPr/>
          </p:nvSpPr>
          <p:spPr>
            <a:xfrm>
              <a:off x="6019800" y="4191000"/>
              <a:ext cx="1295400" cy="228600"/>
            </a:xfrm>
            <a:prstGeom prst="round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cxnSp>
          <p:nvCxnSpPr>
            <p:cNvPr id="10" name="Straight Arrow Connector 9"/>
            <p:cNvCxnSpPr>
              <a:stCxn id="8" idx="1"/>
            </p:cNvCxnSpPr>
            <p:nvPr/>
          </p:nvCxnSpPr>
          <p:spPr>
            <a:xfrm flipH="1">
              <a:off x="5410200" y="4305300"/>
              <a:ext cx="609600" cy="190500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Conclusion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27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We </a:t>
            </a:r>
            <a:r>
              <a:rPr lang="en-US" altLang="ko-KR" dirty="0"/>
              <a:t>proposed the </a:t>
            </a:r>
            <a:r>
              <a:rPr lang="en-US" altLang="ko-KR" dirty="0" smtClean="0"/>
              <a:t>Application-Managed Flash </a:t>
            </a:r>
            <a:r>
              <a:rPr lang="en-US" altLang="ko-KR" dirty="0"/>
              <a:t>(AMF) architecture. </a:t>
            </a:r>
            <a:endParaRPr lang="en-US" altLang="ko-KR" dirty="0" smtClean="0"/>
          </a:p>
          <a:p>
            <a:pPr lvl="1"/>
            <a:r>
              <a:rPr lang="en-US" altLang="ko-KR" sz="2000" dirty="0" smtClean="0"/>
              <a:t>AMF was based </a:t>
            </a:r>
            <a:r>
              <a:rPr lang="en-US" altLang="ko-KR" sz="2000" dirty="0"/>
              <a:t>on a </a:t>
            </a:r>
            <a:r>
              <a:rPr lang="en-US" altLang="ko-KR" sz="2000" dirty="0" smtClean="0"/>
              <a:t>new block </a:t>
            </a:r>
            <a:r>
              <a:rPr lang="en-US" altLang="ko-KR" sz="2000" dirty="0"/>
              <a:t>I/O </a:t>
            </a:r>
            <a:r>
              <a:rPr lang="en-US" altLang="ko-KR" sz="2000" dirty="0" smtClean="0"/>
              <a:t>interface, called AMF IO, which exposed </a:t>
            </a:r>
            <a:r>
              <a:rPr lang="en-US" altLang="ko-KR" sz="2000" dirty="0"/>
              <a:t>flash storage as </a:t>
            </a:r>
            <a:r>
              <a:rPr lang="en-US" altLang="ko-KR" sz="2000" dirty="0" smtClean="0"/>
              <a:t>append-only segments</a:t>
            </a:r>
          </a:p>
          <a:p>
            <a:pPr lvl="1"/>
            <a:r>
              <a:rPr lang="en-US" altLang="ko-KR" sz="2000" dirty="0" smtClean="0"/>
              <a:t>Based on AMF IO, we implemented a new FTL scheme (AFTL) and a new file system (ALFS) in the Linux kernel and evaluated them using our in-house SSD prototype</a:t>
            </a:r>
          </a:p>
          <a:p>
            <a:pPr lvl="1"/>
            <a:r>
              <a:rPr lang="en-US" altLang="ko-KR" sz="2000" dirty="0" smtClean="0"/>
              <a:t>Our results showed that DRAM </a:t>
            </a:r>
            <a:r>
              <a:rPr lang="en-US" altLang="ko-KR" sz="2000" dirty="0"/>
              <a:t>in the </a:t>
            </a:r>
            <a:r>
              <a:rPr lang="en-US" altLang="ko-KR" sz="2000" dirty="0" smtClean="0"/>
              <a:t>flash controller was reduced </a:t>
            </a:r>
            <a:r>
              <a:rPr lang="en-US" altLang="ko-KR" sz="2000" dirty="0"/>
              <a:t>by 128X and </a:t>
            </a:r>
            <a:r>
              <a:rPr lang="en-US" altLang="ko-KR" sz="2000" dirty="0" smtClean="0"/>
              <a:t>performance was improved by 80</a:t>
            </a:r>
            <a:r>
              <a:rPr lang="en-US" altLang="ko-KR" sz="2000" dirty="0"/>
              <a:t>%</a:t>
            </a:r>
            <a:endParaRPr lang="en-US" altLang="ko-KR" sz="2000" dirty="0" smtClean="0"/>
          </a:p>
          <a:p>
            <a:pPr lvl="1"/>
            <a:endParaRPr lang="en-US" altLang="ko-KR" dirty="0" smtClean="0"/>
          </a:p>
          <a:p>
            <a:r>
              <a:rPr lang="en-US" altLang="ko-KR" dirty="0" smtClean="0"/>
              <a:t>Future Work</a:t>
            </a:r>
          </a:p>
          <a:p>
            <a:pPr lvl="1"/>
            <a:r>
              <a:rPr lang="en-US" altLang="ko-KR" sz="2000" dirty="0" smtClean="0"/>
              <a:t>We are doing case studies with key-value stores, database systems, and storage virtualization platforms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Source Code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28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/>
        <p:txBody>
          <a:bodyPr>
            <a:normAutofit/>
          </a:bodyPr>
          <a:lstStyle/>
          <a:p>
            <a:r>
              <a:rPr lang="en-US" altLang="ko-KR" dirty="0" smtClean="0"/>
              <a:t>All of the software/hardware is being developed under the GPL license</a:t>
            </a:r>
          </a:p>
          <a:p>
            <a:endParaRPr lang="en-US" altLang="ko-KR" dirty="0"/>
          </a:p>
          <a:p>
            <a:r>
              <a:rPr lang="en-US" altLang="ko-KR" dirty="0" smtClean="0"/>
              <a:t>Please refer to our </a:t>
            </a:r>
            <a:r>
              <a:rPr lang="en-US" altLang="ko-KR" dirty="0" err="1" smtClean="0"/>
              <a:t>Git</a:t>
            </a:r>
            <a:r>
              <a:rPr lang="en-US" altLang="ko-KR" dirty="0" smtClean="0"/>
              <a:t> repositories</a:t>
            </a:r>
          </a:p>
          <a:p>
            <a:pPr lvl="1"/>
            <a:r>
              <a:rPr lang="en-US" altLang="ko-KR" dirty="0"/>
              <a:t>Hardware Platform: </a:t>
            </a:r>
            <a:r>
              <a:rPr lang="en-US" altLang="ko-KR" dirty="0" smtClean="0">
                <a:hlinkClick r:id="rId3"/>
              </a:rPr>
              <a:t>https://github.com/sangwoojun/bluedbm.git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FTL: </a:t>
            </a:r>
            <a:r>
              <a:rPr lang="en-US" altLang="ko-KR" dirty="0">
                <a:hlinkClick r:id="rId4"/>
              </a:rPr>
              <a:t>https</a:t>
            </a:r>
            <a:r>
              <a:rPr lang="en-US" altLang="ko-KR" dirty="0" smtClean="0">
                <a:hlinkClick r:id="rId4"/>
              </a:rPr>
              <a:t>://github.com/chamdoo/bdbm_drv.git</a:t>
            </a:r>
            <a:endParaRPr lang="en-US" altLang="ko-KR" dirty="0"/>
          </a:p>
          <a:p>
            <a:pPr lvl="1"/>
            <a:r>
              <a:rPr lang="en-US" altLang="ko-KR" dirty="0" smtClean="0"/>
              <a:t>File-System</a:t>
            </a:r>
            <a:r>
              <a:rPr lang="en-US" altLang="ko-KR" dirty="0"/>
              <a:t>: </a:t>
            </a:r>
            <a:r>
              <a:rPr lang="en-US" altLang="ko-KR" dirty="0">
                <a:hlinkClick r:id="rId5"/>
              </a:rPr>
              <a:t>https://</a:t>
            </a:r>
            <a:r>
              <a:rPr lang="en-US" altLang="ko-KR" dirty="0" smtClean="0">
                <a:hlinkClick r:id="rId5"/>
              </a:rPr>
              <a:t>bitbucket.org/chamdoo/risa-f2fs</a:t>
            </a:r>
            <a:endParaRPr lang="ko-KR" altLang="en-US" dirty="0"/>
          </a:p>
        </p:txBody>
      </p:sp>
      <p:sp>
        <p:nvSpPr>
          <p:cNvPr id="7" name="TextBox 6"/>
          <p:cNvSpPr txBox="1"/>
          <p:nvPr/>
        </p:nvSpPr>
        <p:spPr>
          <a:xfrm>
            <a:off x="6151272" y="5638800"/>
            <a:ext cx="245932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600" b="1" i="1" dirty="0" smtClean="0"/>
              <a:t>Thank you!</a:t>
            </a:r>
            <a:endParaRPr lang="ko-KR" altLang="en-US" sz="3600" b="1" i="1" dirty="0"/>
          </a:p>
        </p:txBody>
      </p:sp>
    </p:spTree>
    <p:extLst>
      <p:ext uri="{BB962C8B-B14F-4D97-AF65-F5344CB8AC3E}">
        <p14:creationId xmlns:p14="http://schemas.microsoft.com/office/powerpoint/2010/main" val="20175495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sz="4000" b="1" dirty="0" smtClean="0">
                <a:latin typeface="+mn-lt"/>
              </a:rPr>
              <a:t>FTL is a Complex Piece of Software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3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5105399"/>
            <a:ext cx="8610600" cy="1238793"/>
          </a:xfrm>
        </p:spPr>
        <p:txBody>
          <a:bodyPr>
            <a:normAutofit fontScale="85000" lnSpcReduction="10000"/>
          </a:bodyPr>
          <a:lstStyle/>
          <a:p>
            <a:r>
              <a:rPr lang="en-US" altLang="ko-KR" dirty="0" smtClean="0"/>
              <a:t>Requires significant hardware resources (e.g., 4 CPUs / 1-4 GB DRAM)</a:t>
            </a:r>
          </a:p>
          <a:p>
            <a:r>
              <a:rPr lang="en-US" altLang="ko-KR" dirty="0" smtClean="0"/>
              <a:t>Incurs extra I/Os for flash management (e.g., GC)</a:t>
            </a:r>
          </a:p>
          <a:p>
            <a:r>
              <a:rPr lang="en-US" altLang="ko-KR" dirty="0" smtClean="0"/>
              <a:t>Badly affects the behaviors of host applications</a:t>
            </a:r>
            <a:endParaRPr lang="ko-KR" altLang="en-US" dirty="0"/>
          </a:p>
        </p:txBody>
      </p:sp>
      <p:sp>
        <p:nvSpPr>
          <p:cNvPr id="7" name="Content Placeholder 2"/>
          <p:cNvSpPr txBox="1">
            <a:spLocks/>
          </p:cNvSpPr>
          <p:nvPr/>
        </p:nvSpPr>
        <p:spPr>
          <a:xfrm>
            <a:off x="457200" y="1219200"/>
            <a:ext cx="8153400" cy="830882"/>
          </a:xfrm>
          <a:prstGeom prst="rect">
            <a:avLst/>
          </a:prstGeom>
        </p:spPr>
        <p:txBody>
          <a:bodyPr vert="horz">
            <a:norm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2200" dirty="0" smtClean="0"/>
              <a:t>FTL runs complicated firmware algorithms to avoid in-place updates and manage </a:t>
            </a:r>
            <a:r>
              <a:rPr lang="en-US" altLang="ko-KR" sz="2200" dirty="0"/>
              <a:t>unreliable </a:t>
            </a:r>
            <a:r>
              <a:rPr lang="en-US" altLang="ko-KR" sz="2200" dirty="0" smtClean="0"/>
              <a:t>NAND substrates</a:t>
            </a:r>
            <a:endParaRPr lang="ko-KR" altLang="en-US" sz="2200" dirty="0"/>
          </a:p>
        </p:txBody>
      </p:sp>
      <p:sp>
        <p:nvSpPr>
          <p:cNvPr id="8" name="Rectangle 7"/>
          <p:cNvSpPr/>
          <p:nvPr/>
        </p:nvSpPr>
        <p:spPr>
          <a:xfrm>
            <a:off x="2500662" y="3301596"/>
            <a:ext cx="5638800" cy="1212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Flash Translation Layer (FTL)</a:t>
            </a: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 smtClean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497181" y="4609787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0" name="Straight Connector 9"/>
          <p:cNvCxnSpPr/>
          <p:nvPr/>
        </p:nvCxnSpPr>
        <p:spPr>
          <a:xfrm>
            <a:off x="685800" y="3188111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Rounded Rectangle 10"/>
          <p:cNvSpPr/>
          <p:nvPr/>
        </p:nvSpPr>
        <p:spPr>
          <a:xfrm>
            <a:off x="2497181" y="2243228"/>
            <a:ext cx="15644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Databases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2" name="Rounded Rectangle 11"/>
          <p:cNvSpPr/>
          <p:nvPr/>
        </p:nvSpPr>
        <p:spPr>
          <a:xfrm>
            <a:off x="4366476" y="2243228"/>
            <a:ext cx="1660943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File-systems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3" name="Rounded Rectangle 12"/>
          <p:cNvSpPr/>
          <p:nvPr/>
        </p:nvSpPr>
        <p:spPr>
          <a:xfrm>
            <a:off x="6321552" y="2243228"/>
            <a:ext cx="1221595" cy="34925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KV Store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587752" y="380851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Address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16" name="Rounded Rectangle 15"/>
          <p:cNvSpPr/>
          <p:nvPr/>
        </p:nvSpPr>
        <p:spPr>
          <a:xfrm>
            <a:off x="3839752" y="380851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Garbage Collection</a:t>
            </a:r>
            <a:endParaRPr lang="ko-KR" altLang="en-US" sz="1400" dirty="0"/>
          </a:p>
        </p:txBody>
      </p:sp>
      <p:sp>
        <p:nvSpPr>
          <p:cNvPr id="17" name="Rounded Rectangle 16"/>
          <p:cNvSpPr/>
          <p:nvPr/>
        </p:nvSpPr>
        <p:spPr>
          <a:xfrm>
            <a:off x="5091752" y="3808510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</a:t>
            </a:r>
          </a:p>
          <a:p>
            <a:pPr algn="ctr"/>
            <a:r>
              <a:rPr lang="en-US" altLang="ko-KR" sz="1400" dirty="0" smtClean="0"/>
              <a:t>Scheduling</a:t>
            </a:r>
            <a:endParaRPr lang="ko-KR" altLang="en-US" sz="1400" dirty="0"/>
          </a:p>
        </p:txBody>
      </p:sp>
      <p:sp>
        <p:nvSpPr>
          <p:cNvPr id="19" name="Rounded Rectangle 18"/>
          <p:cNvSpPr/>
          <p:nvPr/>
        </p:nvSpPr>
        <p:spPr>
          <a:xfrm>
            <a:off x="6348520" y="3808510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Wear-leveling &amp;</a:t>
            </a:r>
          </a:p>
          <a:p>
            <a:pPr algn="ctr"/>
            <a:r>
              <a:rPr lang="en-US" altLang="ko-KR" sz="1400" dirty="0" smtClean="0"/>
              <a:t>Bad-block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35152" y="3873911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23" name="TextBox 22"/>
          <p:cNvSpPr txBox="1"/>
          <p:nvPr/>
        </p:nvSpPr>
        <p:spPr>
          <a:xfrm>
            <a:off x="835152" y="2484890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sp>
        <p:nvSpPr>
          <p:cNvPr id="25" name="TextBox 24"/>
          <p:cNvSpPr txBox="1"/>
          <p:nvPr/>
        </p:nvSpPr>
        <p:spPr>
          <a:xfrm>
            <a:off x="7720323" y="383821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6" name="TextBox 25"/>
          <p:cNvSpPr txBox="1"/>
          <p:nvPr/>
        </p:nvSpPr>
        <p:spPr>
          <a:xfrm>
            <a:off x="7720323" y="21785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7" name="Rectangle 26"/>
          <p:cNvSpPr/>
          <p:nvPr/>
        </p:nvSpPr>
        <p:spPr>
          <a:xfrm>
            <a:off x="2497021" y="2768600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795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mph" presetSubtype="0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2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3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5" dur="indefinite"/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6" dur="indefinite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4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1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9" grpId="0" animBg="1"/>
      <p:bldP spid="11" grpId="0" animBg="1"/>
      <p:bldP spid="12" grpId="0" animBg="1"/>
      <p:bldP spid="13" grpId="0" animBg="1"/>
      <p:bldP spid="15" grpId="0" animBg="1"/>
      <p:bldP spid="16" grpId="0" animBg="1"/>
      <p:bldP spid="17" grpId="0" animBg="1"/>
      <p:bldP spid="19" grpId="0" animBg="1"/>
      <p:bldP spid="22" grpId="0"/>
      <p:bldP spid="23" grpId="0"/>
      <p:bldP spid="25" grpId="0"/>
      <p:bldP spid="26" grpId="0"/>
      <p:bldP spid="2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/>
          <p:cNvGrpSpPr/>
          <p:nvPr/>
        </p:nvGrpSpPr>
        <p:grpSpPr>
          <a:xfrm>
            <a:off x="2698346" y="2557913"/>
            <a:ext cx="5638640" cy="413887"/>
            <a:chOff x="2698346" y="2178593"/>
            <a:chExt cx="5638640" cy="413887"/>
          </a:xfrm>
        </p:grpSpPr>
        <p:sp>
          <p:nvSpPr>
            <p:cNvPr id="28" name="Rounded Rectangle 27"/>
            <p:cNvSpPr/>
            <p:nvPr/>
          </p:nvSpPr>
          <p:spPr>
            <a:xfrm>
              <a:off x="2698346" y="2243228"/>
              <a:ext cx="1564495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Databases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2" name="Rounded Rectangle 31"/>
            <p:cNvSpPr/>
            <p:nvPr/>
          </p:nvSpPr>
          <p:spPr>
            <a:xfrm>
              <a:off x="4567641" y="2243228"/>
              <a:ext cx="1660943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File-systems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3" name="Rounded Rectangle 32"/>
            <p:cNvSpPr/>
            <p:nvPr/>
          </p:nvSpPr>
          <p:spPr>
            <a:xfrm>
              <a:off x="6522717" y="2243228"/>
              <a:ext cx="1221595" cy="349252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KV Store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34" name="TextBox 33"/>
            <p:cNvSpPr txBox="1"/>
            <p:nvPr/>
          </p:nvSpPr>
          <p:spPr>
            <a:xfrm>
              <a:off x="7921488" y="21785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81000" y="152400"/>
            <a:ext cx="8763000" cy="990600"/>
          </a:xfrm>
        </p:spPr>
        <p:txBody>
          <a:bodyPr>
            <a:normAutofit fontScale="90000"/>
          </a:bodyPr>
          <a:lstStyle/>
          <a:p>
            <a:r>
              <a:rPr lang="en-US" altLang="ko-KR" sz="4000" b="1" dirty="0" smtClean="0">
                <a:latin typeface="+mn-lt"/>
              </a:rPr>
              <a:t/>
            </a:r>
            <a:br>
              <a:rPr lang="en-US" altLang="ko-KR" sz="4000" b="1" dirty="0" smtClean="0">
                <a:latin typeface="+mn-lt"/>
              </a:rPr>
            </a:br>
            <a:r>
              <a:rPr lang="en-US" altLang="ko-KR" sz="4000" b="1" dirty="0" smtClean="0">
                <a:latin typeface="+mn-lt"/>
              </a:rPr>
              <a:t>..But, Its Functionality is Mostly Useless</a:t>
            </a:r>
            <a:endParaRPr lang="ko-KR" altLang="en-US" sz="40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4</a:t>
            </a:fld>
            <a:endParaRPr lang="en-US" dirty="0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305800" cy="789933"/>
          </a:xfrm>
        </p:spPr>
        <p:txBody>
          <a:bodyPr>
            <a:normAutofit/>
          </a:bodyPr>
          <a:lstStyle/>
          <a:p>
            <a:r>
              <a:rPr lang="en-US" altLang="ko-KR" sz="2200" dirty="0" smtClean="0"/>
              <a:t>Many host applications manage underlying storage in </a:t>
            </a:r>
            <a:r>
              <a:rPr lang="en-US" altLang="ko-KR" sz="2200" b="1" i="1" dirty="0" smtClean="0">
                <a:solidFill>
                  <a:srgbClr val="0070C0"/>
                </a:solidFill>
              </a:rPr>
              <a:t>a log-like manner</a:t>
            </a:r>
            <a:r>
              <a:rPr lang="en-US" altLang="ko-KR" sz="2200" dirty="0" smtClean="0"/>
              <a:t>, mostly</a:t>
            </a:r>
            <a:r>
              <a:rPr lang="en-US" altLang="ko-KR" sz="2200" i="1" dirty="0" smtClean="0"/>
              <a:t> </a:t>
            </a:r>
            <a:r>
              <a:rPr lang="en-US" altLang="ko-KR" sz="2200" dirty="0" smtClean="0"/>
              <a:t>avoiding in-place updates</a:t>
            </a:r>
          </a:p>
        </p:txBody>
      </p:sp>
      <p:sp>
        <p:nvSpPr>
          <p:cNvPr id="8" name="Rectangle 7"/>
          <p:cNvSpPr/>
          <p:nvPr/>
        </p:nvSpPr>
        <p:spPr>
          <a:xfrm>
            <a:off x="2701925" y="5237654"/>
            <a:ext cx="5638800" cy="29518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NAND Flash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9" name="Straight Connector 8"/>
          <p:cNvCxnSpPr/>
          <p:nvPr/>
        </p:nvCxnSpPr>
        <p:spPr>
          <a:xfrm>
            <a:off x="886965" y="3822516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/>
          <p:cNvSpPr/>
          <p:nvPr/>
        </p:nvSpPr>
        <p:spPr>
          <a:xfrm>
            <a:off x="2698346" y="2063931"/>
            <a:ext cx="5683654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Log-structured Host Applications</a:t>
            </a:r>
          </a:p>
          <a:p>
            <a:pPr algn="ctr"/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2698186" y="3435874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36317" y="4495800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1036317" y="2658522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sp>
        <p:nvSpPr>
          <p:cNvPr id="23" name="Rounded Rectangle 22"/>
          <p:cNvSpPr/>
          <p:nvPr/>
        </p:nvSpPr>
        <p:spPr>
          <a:xfrm>
            <a:off x="28194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Object-to-storage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24" name="Rounded Rectangle 23"/>
          <p:cNvSpPr/>
          <p:nvPr/>
        </p:nvSpPr>
        <p:spPr>
          <a:xfrm>
            <a:off x="45720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Versioning &amp; Cleaning</a:t>
            </a:r>
            <a:endParaRPr lang="ko-KR" altLang="en-US" sz="1400" dirty="0"/>
          </a:p>
        </p:txBody>
      </p:sp>
      <p:sp>
        <p:nvSpPr>
          <p:cNvPr id="25" name="Rounded Rectangle 24"/>
          <p:cNvSpPr/>
          <p:nvPr/>
        </p:nvSpPr>
        <p:spPr>
          <a:xfrm>
            <a:off x="6324600" y="2460509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 Scheduling</a:t>
            </a:r>
            <a:endParaRPr lang="ko-KR" altLang="en-US" sz="1400" dirty="0"/>
          </a:p>
        </p:txBody>
      </p:sp>
      <p:sp>
        <p:nvSpPr>
          <p:cNvPr id="26" name="TextBox 25"/>
          <p:cNvSpPr txBox="1"/>
          <p:nvPr/>
        </p:nvSpPr>
        <p:spPr>
          <a:xfrm>
            <a:off x="7921488" y="255057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2701827" y="3916854"/>
            <a:ext cx="5638800" cy="121212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Flash Translation Layer (FTL)</a:t>
            </a:r>
          </a:p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 smtClean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sp>
        <p:nvSpPr>
          <p:cNvPr id="17" name="Rounded Rectangle 16"/>
          <p:cNvSpPr/>
          <p:nvPr/>
        </p:nvSpPr>
        <p:spPr>
          <a:xfrm>
            <a:off x="2823207" y="4423768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Address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20" name="Rounded Rectangle 19"/>
          <p:cNvSpPr/>
          <p:nvPr/>
        </p:nvSpPr>
        <p:spPr>
          <a:xfrm>
            <a:off x="4063777" y="4423768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Garbage Collection</a:t>
            </a:r>
            <a:endParaRPr lang="ko-KR" altLang="en-US" sz="1400" dirty="0"/>
          </a:p>
        </p:txBody>
      </p:sp>
      <p:sp>
        <p:nvSpPr>
          <p:cNvPr id="21" name="Rounded Rectangle 20"/>
          <p:cNvSpPr/>
          <p:nvPr/>
        </p:nvSpPr>
        <p:spPr>
          <a:xfrm>
            <a:off x="5304347" y="4423768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</a:t>
            </a:r>
          </a:p>
          <a:p>
            <a:pPr algn="ctr"/>
            <a:r>
              <a:rPr lang="en-US" altLang="ko-KR" sz="1400" dirty="0" smtClean="0"/>
              <a:t>Scheduling</a:t>
            </a:r>
            <a:endParaRPr lang="ko-KR" altLang="en-US" sz="1400" dirty="0"/>
          </a:p>
        </p:txBody>
      </p:sp>
      <p:sp>
        <p:nvSpPr>
          <p:cNvPr id="22" name="Rounded Rectangle 21"/>
          <p:cNvSpPr/>
          <p:nvPr/>
        </p:nvSpPr>
        <p:spPr>
          <a:xfrm>
            <a:off x="6549685" y="4423768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Wear-leveling &amp;</a:t>
            </a:r>
          </a:p>
          <a:p>
            <a:pPr algn="ctr"/>
            <a:r>
              <a:rPr lang="en-US" altLang="ko-KR" sz="1400" dirty="0" smtClean="0"/>
              <a:t>Bad-block</a:t>
            </a:r>
          </a:p>
        </p:txBody>
      </p:sp>
      <p:sp>
        <p:nvSpPr>
          <p:cNvPr id="27" name="TextBox 26"/>
          <p:cNvSpPr txBox="1"/>
          <p:nvPr/>
        </p:nvSpPr>
        <p:spPr>
          <a:xfrm>
            <a:off x="7921488" y="4497919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30" name="Content Placeholder 2"/>
          <p:cNvSpPr txBox="1">
            <a:spLocks/>
          </p:cNvSpPr>
          <p:nvPr/>
        </p:nvSpPr>
        <p:spPr>
          <a:xfrm>
            <a:off x="457200" y="5470796"/>
            <a:ext cx="8229600" cy="834072"/>
          </a:xfrm>
          <a:prstGeom prst="rect">
            <a:avLst/>
          </a:prstGeom>
        </p:spPr>
        <p:txBody>
          <a:bodyPr vert="horz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lnSpc>
                <a:spcPct val="120000"/>
              </a:lnSpc>
            </a:pPr>
            <a:r>
              <a:rPr lang="en-US" altLang="ko-KR" sz="2200" dirty="0"/>
              <a:t>This duplicate management not </a:t>
            </a:r>
            <a:r>
              <a:rPr lang="en-US" altLang="ko-KR" sz="2200" dirty="0" smtClean="0"/>
              <a:t>only (1) </a:t>
            </a:r>
            <a:r>
              <a:rPr lang="en-US" altLang="ko-KR" sz="2200" dirty="0">
                <a:solidFill>
                  <a:srgbClr val="0070C0"/>
                </a:solidFill>
              </a:rPr>
              <a:t>incurs serious performance </a:t>
            </a:r>
            <a:r>
              <a:rPr lang="en-US" altLang="ko-KR" sz="2200" dirty="0" smtClean="0">
                <a:solidFill>
                  <a:srgbClr val="0070C0"/>
                </a:solidFill>
              </a:rPr>
              <a:t>penalties</a:t>
            </a:r>
            <a:r>
              <a:rPr lang="en-US" altLang="ko-KR" sz="2200" dirty="0" smtClean="0"/>
              <a:t> </a:t>
            </a:r>
            <a:r>
              <a:rPr lang="en-US" altLang="ko-KR" sz="2200" dirty="0"/>
              <a:t>but also </a:t>
            </a:r>
            <a:r>
              <a:rPr lang="en-US" altLang="ko-KR" sz="2200" dirty="0" smtClean="0"/>
              <a:t>(2) </a:t>
            </a:r>
            <a:r>
              <a:rPr lang="en-US" altLang="ko-KR" sz="2200" dirty="0" smtClean="0">
                <a:solidFill>
                  <a:srgbClr val="0070C0"/>
                </a:solidFill>
              </a:rPr>
              <a:t>wastes hardware </a:t>
            </a:r>
            <a:r>
              <a:rPr lang="en-US" altLang="ko-KR" sz="2200" dirty="0">
                <a:solidFill>
                  <a:srgbClr val="0070C0"/>
                </a:solidFill>
              </a:rPr>
              <a:t>resources</a:t>
            </a:r>
          </a:p>
        </p:txBody>
      </p:sp>
      <p:sp>
        <p:nvSpPr>
          <p:cNvPr id="39" name="Rounded Rectangle 38"/>
          <p:cNvSpPr/>
          <p:nvPr/>
        </p:nvSpPr>
        <p:spPr>
          <a:xfrm>
            <a:off x="2819400" y="441960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Address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40" name="Rounded Rectangle 39"/>
          <p:cNvSpPr/>
          <p:nvPr/>
        </p:nvSpPr>
        <p:spPr>
          <a:xfrm>
            <a:off x="4059970" y="4419600"/>
            <a:ext cx="1143000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Garbage Collection</a:t>
            </a:r>
            <a:endParaRPr lang="ko-KR" altLang="en-US" sz="1400" dirty="0"/>
          </a:p>
        </p:txBody>
      </p:sp>
      <p:sp>
        <p:nvSpPr>
          <p:cNvPr id="41" name="Rounded Rectangle 40"/>
          <p:cNvSpPr/>
          <p:nvPr/>
        </p:nvSpPr>
        <p:spPr>
          <a:xfrm>
            <a:off x="5300540" y="4419600"/>
            <a:ext cx="1147769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</a:t>
            </a:r>
          </a:p>
          <a:p>
            <a:pPr algn="ctr"/>
            <a:r>
              <a:rPr lang="en-US" altLang="ko-KR" sz="1400" dirty="0" smtClean="0"/>
              <a:t>Scheduling</a:t>
            </a:r>
            <a:endParaRPr lang="ko-KR" altLang="en-US" sz="1400" dirty="0"/>
          </a:p>
        </p:txBody>
      </p:sp>
      <p:sp>
        <p:nvSpPr>
          <p:cNvPr id="42" name="Rounded Rectangle 41"/>
          <p:cNvSpPr/>
          <p:nvPr/>
        </p:nvSpPr>
        <p:spPr>
          <a:xfrm>
            <a:off x="6545878" y="4419600"/>
            <a:ext cx="1387005" cy="61150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Wear-leveling &amp;</a:t>
            </a:r>
          </a:p>
          <a:p>
            <a:pPr algn="ctr"/>
            <a:r>
              <a:rPr lang="en-US" altLang="ko-KR" sz="1400" dirty="0" smtClean="0"/>
              <a:t>Bad-block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7917681" y="4493751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3856965" y="3927637"/>
            <a:ext cx="332744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Flash Translation Layer (FTL)</a:t>
            </a:r>
          </a:p>
        </p:txBody>
      </p:sp>
      <p:sp>
        <p:nvSpPr>
          <p:cNvPr id="44" name="Rectangle 43"/>
          <p:cNvSpPr/>
          <p:nvPr/>
        </p:nvSpPr>
        <p:spPr>
          <a:xfrm>
            <a:off x="2701290" y="3916680"/>
            <a:ext cx="5638800" cy="1212121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dirty="0">
              <a:solidFill>
                <a:schemeClr val="tx2"/>
              </a:solidFill>
            </a:endParaRPr>
          </a:p>
          <a:p>
            <a:pPr algn="ctr"/>
            <a:endParaRPr lang="en-US" altLang="ko-KR" dirty="0" smtClean="0">
              <a:solidFill>
                <a:schemeClr val="tx2"/>
              </a:solidFill>
            </a:endParaRPr>
          </a:p>
          <a:p>
            <a:pPr algn="ctr"/>
            <a:endParaRPr lang="ko-KR" altLang="en-US" dirty="0">
              <a:solidFill>
                <a:schemeClr val="tx2"/>
              </a:solidFill>
            </a:endParaRPr>
          </a:p>
        </p:txBody>
      </p:sp>
      <p:grpSp>
        <p:nvGrpSpPr>
          <p:cNvPr id="15" name="Group 14"/>
          <p:cNvGrpSpPr/>
          <p:nvPr/>
        </p:nvGrpSpPr>
        <p:grpSpPr>
          <a:xfrm>
            <a:off x="2781300" y="2406824"/>
            <a:ext cx="5501640" cy="2670810"/>
            <a:chOff x="2781300" y="2406824"/>
            <a:chExt cx="5501640" cy="2670810"/>
          </a:xfrm>
        </p:grpSpPr>
        <p:sp>
          <p:nvSpPr>
            <p:cNvPr id="6" name="Rounded Rectangle 5"/>
            <p:cNvSpPr/>
            <p:nvPr/>
          </p:nvSpPr>
          <p:spPr>
            <a:xfrm>
              <a:off x="2781300" y="2406824"/>
              <a:ext cx="5501640" cy="769620"/>
            </a:xfrm>
            <a:prstGeom prst="roundRect">
              <a:avLst>
                <a:gd name="adj" fmla="val 9736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" name="Rounded Rectangle 28"/>
            <p:cNvSpPr/>
            <p:nvPr/>
          </p:nvSpPr>
          <p:spPr>
            <a:xfrm>
              <a:off x="2781300" y="4384214"/>
              <a:ext cx="5501640" cy="693420"/>
            </a:xfrm>
            <a:prstGeom prst="roundRect">
              <a:avLst>
                <a:gd name="adj" fmla="val 9736"/>
              </a:avLst>
            </a:prstGeom>
            <a:noFill/>
            <a:ln>
              <a:solidFill>
                <a:srgbClr val="FF0000"/>
              </a:solidFill>
              <a:prstDash val="sys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Up-Down Arrow 10"/>
            <p:cNvSpPr/>
            <p:nvPr/>
          </p:nvSpPr>
          <p:spPr>
            <a:xfrm>
              <a:off x="5323397" y="3196589"/>
              <a:ext cx="152400" cy="1171116"/>
            </a:xfrm>
            <a:prstGeom prst="upDownArrow">
              <a:avLst>
                <a:gd name="adj1" fmla="val 31249"/>
                <a:gd name="adj2" fmla="val 54788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" name="TextBox 30"/>
            <p:cNvSpPr txBox="1"/>
            <p:nvPr/>
          </p:nvSpPr>
          <p:spPr>
            <a:xfrm>
              <a:off x="5517586" y="3385458"/>
              <a:ext cx="2686441" cy="369332"/>
            </a:xfrm>
            <a:prstGeom prst="rect">
              <a:avLst/>
            </a:prstGeom>
            <a:solidFill>
              <a:schemeClr val="bg1"/>
            </a:solidFill>
            <a:ln>
              <a:solidFill>
                <a:srgbClr val="FF0000"/>
              </a:solidFill>
            </a:ln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rgbClr val="FF0000"/>
                  </a:solidFill>
                </a:rPr>
                <a:t>Duplicate Management</a:t>
              </a:r>
              <a:endParaRPr lang="ko-KR" altLang="en-US" b="1" dirty="0">
                <a:solidFill>
                  <a:srgbClr val="FF0000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371699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4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5" dur="indefinite"/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6" dur="indefinite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8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9" dur="indefinite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8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4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 animBg="1"/>
      <p:bldP spid="13" grpId="0" animBg="1"/>
      <p:bldP spid="18" grpId="0"/>
      <p:bldP spid="19" grpId="0"/>
      <p:bldP spid="23" grpId="0" animBg="1"/>
      <p:bldP spid="24" grpId="0" animBg="1"/>
      <p:bldP spid="25" grpId="0" animBg="1"/>
      <p:bldP spid="26" grpId="0"/>
      <p:bldP spid="16" grpId="0" animBg="1"/>
      <p:bldP spid="17" grpId="0" animBg="1"/>
      <p:bldP spid="20" grpId="0" animBg="1"/>
      <p:bldP spid="21" grpId="0" animBg="1"/>
      <p:bldP spid="22" grpId="0" animBg="1"/>
      <p:bldP spid="27" grpId="0"/>
      <p:bldP spid="30" grpId="0"/>
      <p:bldP spid="39" grpId="0" animBg="1"/>
      <p:bldP spid="40" grpId="0" animBg="1"/>
      <p:bldP spid="41" grpId="0" animBg="1"/>
      <p:bldP spid="42" grpId="0" animBg="1"/>
      <p:bldP spid="43" grpId="0"/>
      <p:bldP spid="7" grpId="0"/>
      <p:bldP spid="44" grpId="1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400"/>
            <a:ext cx="8229600" cy="990600"/>
          </a:xfrm>
        </p:spPr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Which Applications???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5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4" name="TextBox 3"/>
          <p:cNvSpPr txBox="1"/>
          <p:nvPr/>
        </p:nvSpPr>
        <p:spPr>
          <a:xfrm>
            <a:off x="2173877" y="2336640"/>
            <a:ext cx="86594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F2FS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3415634" y="1780410"/>
            <a:ext cx="111293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WAFL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469277" y="2684630"/>
            <a:ext cx="87716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Btrfs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459877" y="2227430"/>
            <a:ext cx="106471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NILFS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6791546" y="3443764"/>
            <a:ext cx="177324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RethinkDB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455984" y="3460038"/>
            <a:ext cx="139833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0070C0"/>
                </a:solidFill>
              </a:rPr>
              <a:t>LevelDB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815200" y="3820180"/>
            <a:ext cx="153760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rgbClr val="0070C0"/>
                </a:solidFill>
              </a:rPr>
              <a:t>RocksDB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886200" y="5267980"/>
            <a:ext cx="12403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7030A0"/>
                </a:solidFill>
              </a:rPr>
              <a:t>FlexVol</a:t>
            </a:r>
            <a:endParaRPr lang="ko-KR" altLang="en-US" sz="2800" dirty="0">
              <a:solidFill>
                <a:srgbClr val="7030A0"/>
              </a:solidFill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5816903" y="1640660"/>
            <a:ext cx="13099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BlueSky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5560106" y="4353580"/>
            <a:ext cx="13789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LogBase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5" name="TextBox 14"/>
          <p:cNvSpPr txBox="1"/>
          <p:nvPr/>
        </p:nvSpPr>
        <p:spPr>
          <a:xfrm>
            <a:off x="6629641" y="4963180"/>
            <a:ext cx="109998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Hyder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16" name="TextBox 15"/>
          <p:cNvSpPr txBox="1"/>
          <p:nvPr/>
        </p:nvSpPr>
        <p:spPr>
          <a:xfrm>
            <a:off x="1447800" y="1716980"/>
            <a:ext cx="155202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5">
                    <a:lumMod val="75000"/>
                  </a:schemeClr>
                </a:solidFill>
              </a:rPr>
              <a:t>SpriteLFS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7541306" y="4004380"/>
            <a:ext cx="137409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err="1" smtClean="0">
                <a:solidFill>
                  <a:schemeClr val="accent4">
                    <a:lumMod val="50000"/>
                  </a:schemeClr>
                </a:solidFill>
              </a:rPr>
              <a:t>BigTable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7160306" y="4537780"/>
            <a:ext cx="166391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4">
                    <a:lumMod val="50000"/>
                  </a:schemeClr>
                </a:solidFill>
              </a:rPr>
              <a:t>MongoDB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5788706" y="3810000"/>
            <a:ext cx="16818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>
                <a:solidFill>
                  <a:schemeClr val="accent4">
                    <a:lumMod val="50000"/>
                  </a:schemeClr>
                </a:solidFill>
              </a:rPr>
              <a:t>Cassandra</a:t>
            </a:r>
            <a:endParaRPr lang="ko-KR" altLang="en-US" sz="2800" dirty="0">
              <a:solidFill>
                <a:schemeClr val="accent4">
                  <a:lumMod val="50000"/>
                </a:schemeClr>
              </a:solidFill>
            </a:endParaRPr>
          </a:p>
        </p:txBody>
      </p:sp>
      <p:sp>
        <p:nvSpPr>
          <p:cNvPr id="22" name="TextBox 21"/>
          <p:cNvSpPr txBox="1"/>
          <p:nvPr/>
        </p:nvSpPr>
        <p:spPr>
          <a:xfrm>
            <a:off x="5674635" y="2565240"/>
            <a:ext cx="10486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chemeClr val="accent5">
                    <a:lumMod val="75000"/>
                  </a:schemeClr>
                </a:solidFill>
              </a:rPr>
              <a:t>HDFS</a:t>
            </a:r>
            <a:endParaRPr lang="ko-KR" altLang="en-US" sz="2800" dirty="0">
              <a:solidFill>
                <a:schemeClr val="accent5">
                  <a:lumMod val="75000"/>
                </a:schemeClr>
              </a:solidFill>
            </a:endParaRPr>
          </a:p>
        </p:txBody>
      </p:sp>
      <p:grpSp>
        <p:nvGrpSpPr>
          <p:cNvPr id="25" name="Group 24"/>
          <p:cNvGrpSpPr/>
          <p:nvPr/>
        </p:nvGrpSpPr>
        <p:grpSpPr>
          <a:xfrm>
            <a:off x="3492241" y="3393260"/>
            <a:ext cx="1994159" cy="1534180"/>
            <a:chOff x="3636460" y="3305911"/>
            <a:chExt cx="2383340" cy="1534180"/>
          </a:xfrm>
        </p:grpSpPr>
        <p:sp>
          <p:nvSpPr>
            <p:cNvPr id="23" name="Oval 22"/>
            <p:cNvSpPr/>
            <p:nvPr/>
          </p:nvSpPr>
          <p:spPr>
            <a:xfrm>
              <a:off x="3636460" y="3305911"/>
              <a:ext cx="2383340" cy="1534180"/>
            </a:xfrm>
            <a:prstGeom prst="ellipse">
              <a:avLst/>
            </a:prstGeom>
            <a:solidFill>
              <a:schemeClr val="accent2">
                <a:lumMod val="50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3778975" y="3494051"/>
              <a:ext cx="2118140" cy="12003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Which Applications</a:t>
              </a:r>
            </a:p>
            <a:p>
              <a:pPr algn="ctr"/>
              <a:r>
                <a:rPr lang="en-US" altLang="ko-KR" sz="2400" dirty="0" smtClean="0">
                  <a:solidFill>
                    <a:schemeClr val="bg1"/>
                  </a:solidFill>
                </a:rPr>
                <a:t>???</a:t>
              </a:r>
            </a:p>
          </p:txBody>
        </p:sp>
      </p:grpSp>
      <p:sp>
        <p:nvSpPr>
          <p:cNvPr id="27" name="TextBox 26"/>
          <p:cNvSpPr txBox="1"/>
          <p:nvPr/>
        </p:nvSpPr>
        <p:spPr>
          <a:xfrm>
            <a:off x="922059" y="4277380"/>
            <a:ext cx="15720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dirty="0" smtClean="0">
                <a:solidFill>
                  <a:srgbClr val="0070C0"/>
                </a:solidFill>
              </a:rPr>
              <a:t>LSM-Tree</a:t>
            </a:r>
            <a:endParaRPr lang="ko-KR" altLang="en-US" sz="2800" dirty="0">
              <a:solidFill>
                <a:srgbClr val="0070C0"/>
              </a:solidFill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3686028" y="1259050"/>
            <a:ext cx="16850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File Systems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0" name="TextBox 29"/>
          <p:cNvSpPr txBox="1"/>
          <p:nvPr/>
        </p:nvSpPr>
        <p:spPr>
          <a:xfrm>
            <a:off x="762000" y="3028890"/>
            <a:ext cx="21768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Key-value Stores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1" name="TextBox 30"/>
          <p:cNvSpPr txBox="1"/>
          <p:nvPr/>
        </p:nvSpPr>
        <p:spPr>
          <a:xfrm>
            <a:off x="6911666" y="3028890"/>
            <a:ext cx="141096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Databases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3200400" y="5772090"/>
            <a:ext cx="27980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u="sng" dirty="0" smtClean="0">
                <a:solidFill>
                  <a:srgbClr val="FF0000"/>
                </a:solidFill>
              </a:rPr>
              <a:t>Storage Virtualization</a:t>
            </a:r>
            <a:endParaRPr lang="ko-KR" altLang="en-US" sz="2000" b="1" u="sng" dirty="0">
              <a:solidFill>
                <a:srgbClr val="FF0000"/>
              </a:solidFill>
            </a:endParaRPr>
          </a:p>
        </p:txBody>
      </p:sp>
      <p:cxnSp>
        <p:nvCxnSpPr>
          <p:cNvPr id="33" name="Straight Connector 32"/>
          <p:cNvCxnSpPr>
            <a:stCxn id="23" idx="1"/>
          </p:cNvCxnSpPr>
          <p:nvPr/>
        </p:nvCxnSpPr>
        <p:spPr>
          <a:xfrm flipH="1" flipV="1">
            <a:off x="1066800" y="2240200"/>
            <a:ext cx="2717479" cy="13777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Straight Connector 34"/>
          <p:cNvCxnSpPr>
            <a:endCxn id="23" idx="7"/>
          </p:cNvCxnSpPr>
          <p:nvPr/>
        </p:nvCxnSpPr>
        <p:spPr>
          <a:xfrm flipH="1">
            <a:off x="5194362" y="2436402"/>
            <a:ext cx="3263838" cy="11815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Straight Connector 37"/>
          <p:cNvCxnSpPr>
            <a:stCxn id="23" idx="3"/>
          </p:cNvCxnSpPr>
          <p:nvPr/>
        </p:nvCxnSpPr>
        <p:spPr>
          <a:xfrm flipH="1">
            <a:off x="984490" y="4702765"/>
            <a:ext cx="2799789" cy="1351333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Connector 38"/>
          <p:cNvCxnSpPr>
            <a:stCxn id="23" idx="5"/>
          </p:cNvCxnSpPr>
          <p:nvPr/>
        </p:nvCxnSpPr>
        <p:spPr>
          <a:xfrm>
            <a:off x="5194362" y="4702765"/>
            <a:ext cx="2276215" cy="1469435"/>
          </a:xfrm>
          <a:prstGeom prst="line">
            <a:avLst/>
          </a:prstGeom>
          <a:ln w="28575">
            <a:prstDash val="sysDot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8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7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1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5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4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0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5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5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6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500" fill="hold"/>
                                        <p:tgtEl>
                                          <p:spTgt spid="3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2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5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79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3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5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6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87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5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93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4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9" grpId="0"/>
      <p:bldP spid="20" grpId="0"/>
      <p:bldP spid="21" grpId="0"/>
      <p:bldP spid="22" grpId="0"/>
      <p:bldP spid="27" grpId="0"/>
      <p:bldP spid="17" grpId="0"/>
      <p:bldP spid="30" grpId="0"/>
      <p:bldP spid="31" grpId="0"/>
      <p:bldP spid="3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533400" y="1828800"/>
            <a:ext cx="8229600" cy="685800"/>
          </a:xfrm>
        </p:spPr>
        <p:txBody>
          <a:bodyPr>
            <a:normAutofit/>
          </a:bodyPr>
          <a:lstStyle/>
          <a:p>
            <a:r>
              <a:rPr lang="en-US" altLang="ko-KR" b="1" dirty="0" smtClean="0">
                <a:latin typeface="+mn-lt"/>
              </a:rPr>
              <a:t>Question:</a:t>
            </a:r>
            <a:endParaRPr lang="ko-KR" altLang="en-US" b="1" dirty="0">
              <a:latin typeface="+mn-lt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quarter" idx="1"/>
          </p:nvPr>
        </p:nvSpPr>
        <p:spPr>
          <a:xfrm>
            <a:off x="1676400" y="2590800"/>
            <a:ext cx="6629400" cy="1447800"/>
          </a:xfrm>
        </p:spPr>
        <p:txBody>
          <a:bodyPr/>
          <a:lstStyle/>
          <a:p>
            <a:pPr marL="0" indent="0">
              <a:buNone/>
            </a:pPr>
            <a:r>
              <a:rPr lang="en-US" altLang="ko-KR" sz="2800" dirty="0"/>
              <a:t>What if we removed FTL from </a:t>
            </a:r>
            <a:r>
              <a:rPr lang="en-US" altLang="ko-KR" sz="2800" dirty="0" smtClean="0"/>
              <a:t>storage devices </a:t>
            </a:r>
            <a:r>
              <a:rPr lang="en-US" altLang="ko-KR" sz="2800" dirty="0"/>
              <a:t>and allowed host applications to directly manage NAND flash?</a:t>
            </a:r>
            <a:endParaRPr lang="ko-KR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94232564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Application-Managed Flash (AMF)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7</a:t>
            </a:fld>
            <a:endParaRPr lang="en-US">
              <a:latin typeface="Bookman Old Style" panose="02050604050505020204" pitchFamily="18" charset="0"/>
            </a:endParaRPr>
          </a:p>
        </p:txBody>
      </p:sp>
      <p:cxnSp>
        <p:nvCxnSpPr>
          <p:cNvPr id="8" name="Straight Connector 7"/>
          <p:cNvCxnSpPr/>
          <p:nvPr/>
        </p:nvCxnSpPr>
        <p:spPr>
          <a:xfrm>
            <a:off x="886965" y="3825828"/>
            <a:ext cx="7540752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" name="Rounded Rectangle 8"/>
          <p:cNvSpPr/>
          <p:nvPr/>
        </p:nvSpPr>
        <p:spPr>
          <a:xfrm>
            <a:off x="2698346" y="2178052"/>
            <a:ext cx="5638640" cy="1162954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>
                <a:solidFill>
                  <a:schemeClr val="tx2"/>
                </a:solidFill>
              </a:rPr>
              <a:t>Host Applications (Log-structured)</a:t>
            </a:r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endParaRPr lang="en-US" altLang="ko-KR" b="1" dirty="0" smtClean="0">
              <a:solidFill>
                <a:schemeClr val="tx2"/>
              </a:solidFill>
            </a:endParaRPr>
          </a:p>
          <a:p>
            <a:pPr algn="ctr"/>
            <a:endParaRPr lang="en-US" altLang="ko-KR" b="1" dirty="0">
              <a:solidFill>
                <a:schemeClr val="tx2"/>
              </a:solidFill>
            </a:endParaRPr>
          </a:p>
          <a:p>
            <a:pPr algn="ctr"/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2698186" y="3437156"/>
            <a:ext cx="5638800" cy="295591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1036317" y="412464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1036317" y="277264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sp>
        <p:nvSpPr>
          <p:cNvPr id="13" name="Rounded Rectangle 12"/>
          <p:cNvSpPr/>
          <p:nvPr/>
        </p:nvSpPr>
        <p:spPr>
          <a:xfrm>
            <a:off x="28194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Object-to-storage</a:t>
            </a:r>
          </a:p>
          <a:p>
            <a:pPr algn="ctr"/>
            <a:r>
              <a:rPr lang="en-US" altLang="ko-KR" sz="1400" dirty="0" smtClean="0"/>
              <a:t>Remapping</a:t>
            </a:r>
            <a:endParaRPr lang="ko-KR" altLang="en-US" sz="1400" dirty="0"/>
          </a:p>
        </p:txBody>
      </p:sp>
      <p:sp>
        <p:nvSpPr>
          <p:cNvPr id="14" name="Rounded Rectangle 13"/>
          <p:cNvSpPr/>
          <p:nvPr/>
        </p:nvSpPr>
        <p:spPr>
          <a:xfrm>
            <a:off x="45720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Versioning &amp; Cleaning</a:t>
            </a:r>
            <a:endParaRPr lang="ko-KR" altLang="en-US" sz="1400" dirty="0"/>
          </a:p>
        </p:txBody>
      </p:sp>
      <p:sp>
        <p:nvSpPr>
          <p:cNvPr id="15" name="Rounded Rectangle 14"/>
          <p:cNvSpPr/>
          <p:nvPr/>
        </p:nvSpPr>
        <p:spPr>
          <a:xfrm>
            <a:off x="6324600" y="2574630"/>
            <a:ext cx="1600200" cy="664987"/>
          </a:xfrm>
          <a:prstGeom prst="roundRect">
            <a:avLst/>
          </a:prstGeom>
          <a:solidFill>
            <a:schemeClr val="accent2">
              <a:lumMod val="75000"/>
            </a:schemeClr>
          </a:solidFill>
          <a:ln>
            <a:solidFill>
              <a:schemeClr val="accent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smtClean="0"/>
              <a:t>I/O Scheduling</a:t>
            </a:r>
            <a:endParaRPr lang="ko-KR" altLang="en-US" sz="1400" dirty="0"/>
          </a:p>
        </p:txBody>
      </p:sp>
      <p:sp>
        <p:nvSpPr>
          <p:cNvPr id="16" name="TextBox 15"/>
          <p:cNvSpPr txBox="1"/>
          <p:nvPr/>
        </p:nvSpPr>
        <p:spPr>
          <a:xfrm>
            <a:off x="7921488" y="266469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53" name="Group 52"/>
          <p:cNvGrpSpPr/>
          <p:nvPr/>
        </p:nvGrpSpPr>
        <p:grpSpPr>
          <a:xfrm>
            <a:off x="2697065" y="3920166"/>
            <a:ext cx="5642073" cy="1615981"/>
            <a:chOff x="2701827" y="3870419"/>
            <a:chExt cx="5642073" cy="1615981"/>
          </a:xfrm>
        </p:grpSpPr>
        <p:sp>
          <p:nvSpPr>
            <p:cNvPr id="7" name="Rectangle 6"/>
            <p:cNvSpPr/>
            <p:nvPr/>
          </p:nvSpPr>
          <p:spPr>
            <a:xfrm>
              <a:off x="2705100" y="5191219"/>
              <a:ext cx="5638800" cy="295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NAND Flash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701827" y="3870419"/>
              <a:ext cx="5638800" cy="121212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Flash Translation Layer (FTL)</a:t>
              </a:r>
            </a:p>
            <a:p>
              <a:pPr algn="ctr"/>
              <a:endParaRPr lang="en-US" altLang="ko-KR" dirty="0">
                <a:solidFill>
                  <a:schemeClr val="tx2"/>
                </a:solidFill>
              </a:endParaRPr>
            </a:p>
            <a:p>
              <a:pPr algn="ctr"/>
              <a:endParaRPr lang="en-US" altLang="ko-KR" dirty="0" smtClean="0">
                <a:solidFill>
                  <a:schemeClr val="tx2"/>
                </a:solidFill>
              </a:endParaRPr>
            </a:p>
            <a:p>
              <a:pPr algn="ctr"/>
              <a:endParaRPr lang="ko-KR" altLang="en-US" dirty="0">
                <a:solidFill>
                  <a:schemeClr val="tx2"/>
                </a:solidFill>
              </a:endParaRPr>
            </a:p>
          </p:txBody>
        </p:sp>
        <p:sp>
          <p:nvSpPr>
            <p:cNvPr id="18" name="Rounded Rectangle 17"/>
            <p:cNvSpPr/>
            <p:nvPr/>
          </p:nvSpPr>
          <p:spPr>
            <a:xfrm>
              <a:off x="2823207" y="4377333"/>
              <a:ext cx="1143000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Address</a:t>
              </a:r>
            </a:p>
            <a:p>
              <a:pPr algn="ctr"/>
              <a:r>
                <a:rPr lang="en-US" altLang="ko-KR" sz="1400" dirty="0" smtClean="0"/>
                <a:t>Remapping</a:t>
              </a:r>
              <a:endParaRPr lang="ko-KR" altLang="en-US" sz="1400" dirty="0"/>
            </a:p>
          </p:txBody>
        </p:sp>
        <p:sp>
          <p:nvSpPr>
            <p:cNvPr id="19" name="Rounded Rectangle 18"/>
            <p:cNvSpPr/>
            <p:nvPr/>
          </p:nvSpPr>
          <p:spPr>
            <a:xfrm>
              <a:off x="4063777" y="4377333"/>
              <a:ext cx="1143000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Garbage Collection</a:t>
              </a:r>
              <a:endParaRPr lang="ko-KR" altLang="en-US" sz="1400" dirty="0"/>
            </a:p>
          </p:txBody>
        </p:sp>
        <p:sp>
          <p:nvSpPr>
            <p:cNvPr id="20" name="Rounded Rectangle 19"/>
            <p:cNvSpPr/>
            <p:nvPr/>
          </p:nvSpPr>
          <p:spPr>
            <a:xfrm>
              <a:off x="5304347" y="4377333"/>
              <a:ext cx="1147769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I/O</a:t>
              </a:r>
            </a:p>
            <a:p>
              <a:pPr algn="ctr"/>
              <a:r>
                <a:rPr lang="en-US" altLang="ko-KR" sz="1400" dirty="0" smtClean="0"/>
                <a:t>Scheduling</a:t>
              </a:r>
              <a:endParaRPr lang="ko-KR" altLang="en-US" sz="1400" dirty="0"/>
            </a:p>
          </p:txBody>
        </p:sp>
        <p:sp>
          <p:nvSpPr>
            <p:cNvPr id="21" name="Rounded Rectangle 20"/>
            <p:cNvSpPr/>
            <p:nvPr/>
          </p:nvSpPr>
          <p:spPr>
            <a:xfrm>
              <a:off x="6549685" y="4377333"/>
              <a:ext cx="1387005" cy="61150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Wear-leveling &amp;</a:t>
              </a:r>
            </a:p>
            <a:p>
              <a:pPr algn="ctr"/>
              <a:r>
                <a:rPr lang="en-US" altLang="ko-KR" sz="1400" dirty="0" smtClean="0"/>
                <a:t>Bad-block</a:t>
              </a:r>
            </a:p>
          </p:txBody>
        </p:sp>
        <p:sp>
          <p:nvSpPr>
            <p:cNvPr id="22" name="TextBox 21"/>
            <p:cNvSpPr txBox="1"/>
            <p:nvPr/>
          </p:nvSpPr>
          <p:spPr>
            <a:xfrm>
              <a:off x="7921488" y="4451484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  <p:sp>
        <p:nvSpPr>
          <p:cNvPr id="49" name="TextBox 48"/>
          <p:cNvSpPr txBox="1"/>
          <p:nvPr/>
        </p:nvSpPr>
        <p:spPr>
          <a:xfrm>
            <a:off x="7923523" y="2663322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2"/>
                </a:solidFill>
              </a:rPr>
              <a:t>…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52" name="Group 51"/>
          <p:cNvGrpSpPr/>
          <p:nvPr/>
        </p:nvGrpSpPr>
        <p:grpSpPr>
          <a:xfrm>
            <a:off x="2697720" y="3920166"/>
            <a:ext cx="5639266" cy="758195"/>
            <a:chOff x="2703396" y="3869048"/>
            <a:chExt cx="5639266" cy="758195"/>
          </a:xfrm>
        </p:grpSpPr>
        <p:sp>
          <p:nvSpPr>
            <p:cNvPr id="40" name="Rectangle 39"/>
            <p:cNvSpPr/>
            <p:nvPr/>
          </p:nvSpPr>
          <p:spPr>
            <a:xfrm>
              <a:off x="2703396" y="4332062"/>
              <a:ext cx="5638800" cy="295181"/>
            </a:xfrm>
            <a:prstGeom prst="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NAND Flash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50" name="Rectangle 49"/>
            <p:cNvSpPr/>
            <p:nvPr/>
          </p:nvSpPr>
          <p:spPr>
            <a:xfrm>
              <a:off x="2703862" y="3869048"/>
              <a:ext cx="5638800" cy="336927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Light-weight Flash Translation Layer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54" name="TextBox 53"/>
          <p:cNvSpPr txBox="1"/>
          <p:nvPr/>
        </p:nvSpPr>
        <p:spPr>
          <a:xfrm>
            <a:off x="1222248" y="1504950"/>
            <a:ext cx="7388352" cy="6771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(2) </a:t>
            </a:r>
            <a:r>
              <a:rPr lang="en-US" altLang="ko-KR" sz="2000" b="1" dirty="0" smtClean="0"/>
              <a:t>The host runs almost all of the complicated algorithms</a:t>
            </a:r>
          </a:p>
          <a:p>
            <a:r>
              <a:rPr lang="en-US" altLang="ko-KR" dirty="0" smtClean="0"/>
              <a:t>  - Reuse existing algorithms to manage storage devices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1222248" y="4645024"/>
            <a:ext cx="7374198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 smtClean="0">
                <a:solidFill>
                  <a:srgbClr val="0070C0"/>
                </a:solidFill>
              </a:rPr>
              <a:t>(1) </a:t>
            </a:r>
            <a:r>
              <a:rPr lang="en-US" altLang="ko-KR" sz="2000" b="1" dirty="0" smtClean="0"/>
              <a:t>The device runs essential device management algorithms</a:t>
            </a:r>
          </a:p>
          <a:p>
            <a:r>
              <a:rPr lang="en-US" altLang="ko-KR" dirty="0" smtClean="0"/>
              <a:t>  - Manages unreliable NAND flash and hides internal storage architectures</a:t>
            </a:r>
            <a:endParaRPr lang="ko-KR" altLang="en-US" dirty="0"/>
          </a:p>
        </p:txBody>
      </p:sp>
      <p:sp>
        <p:nvSpPr>
          <p:cNvPr id="65" name="Bent-Up Arrow 64"/>
          <p:cNvSpPr/>
          <p:nvPr/>
        </p:nvSpPr>
        <p:spPr>
          <a:xfrm rot="5400000">
            <a:off x="1850117" y="1985284"/>
            <a:ext cx="643165" cy="990599"/>
          </a:xfrm>
          <a:prstGeom prst="bentUpArrow">
            <a:avLst>
              <a:gd name="adj1" fmla="val 8650"/>
              <a:gd name="adj2" fmla="val 15766"/>
              <a:gd name="adj3" fmla="val 25000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6" name="Bent-Up Arrow 65"/>
          <p:cNvSpPr/>
          <p:nvPr/>
        </p:nvSpPr>
        <p:spPr>
          <a:xfrm rot="5400000" flipH="1">
            <a:off x="1788970" y="3852722"/>
            <a:ext cx="765455" cy="990599"/>
          </a:xfrm>
          <a:prstGeom prst="bentUpArrow">
            <a:avLst>
              <a:gd name="adj1" fmla="val 6783"/>
              <a:gd name="adj2" fmla="val 15766"/>
              <a:gd name="adj3" fmla="val 26908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70" name="Group 69"/>
          <p:cNvGrpSpPr/>
          <p:nvPr/>
        </p:nvGrpSpPr>
        <p:grpSpPr>
          <a:xfrm>
            <a:off x="1229505" y="3429000"/>
            <a:ext cx="7616952" cy="2860535"/>
            <a:chOff x="1222248" y="3434807"/>
            <a:chExt cx="7616952" cy="2860535"/>
          </a:xfrm>
        </p:grpSpPr>
        <p:sp>
          <p:nvSpPr>
            <p:cNvPr id="67" name="Rectangle 66"/>
            <p:cNvSpPr/>
            <p:nvPr/>
          </p:nvSpPr>
          <p:spPr>
            <a:xfrm>
              <a:off x="2692581" y="3434807"/>
              <a:ext cx="5638800" cy="295591"/>
            </a:xfrm>
            <a:prstGeom prst="rect">
              <a:avLst/>
            </a:prstGeom>
            <a:solidFill>
              <a:schemeClr val="accent2">
                <a:lumMod val="75000"/>
              </a:schemeClr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bg1"/>
                  </a:solidFill>
                </a:rPr>
                <a:t>AMF Block I/O Layer (AMF I/O)</a:t>
              </a:r>
              <a:endParaRPr lang="ko-KR" altLang="en-US" b="1" dirty="0">
                <a:solidFill>
                  <a:schemeClr val="bg1"/>
                </a:solidFill>
              </a:endParaRPr>
            </a:p>
          </p:txBody>
        </p:sp>
        <p:sp>
          <p:nvSpPr>
            <p:cNvPr id="68" name="Up Arrow 67"/>
            <p:cNvSpPr/>
            <p:nvPr/>
          </p:nvSpPr>
          <p:spPr>
            <a:xfrm>
              <a:off x="5181600" y="3730398"/>
              <a:ext cx="228600" cy="1914209"/>
            </a:xfrm>
            <a:prstGeom prst="upArrow">
              <a:avLst>
                <a:gd name="adj1" fmla="val 35526"/>
                <a:gd name="adj2" fmla="val 69444"/>
              </a:avLst>
            </a:prstGeom>
            <a:solidFill>
              <a:srgbClr val="FF0000"/>
            </a:solidFill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1222248" y="5587456"/>
              <a:ext cx="7616952" cy="70788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2000" b="1" dirty="0" smtClean="0">
                  <a:solidFill>
                    <a:srgbClr val="0070C0"/>
                  </a:solidFill>
                </a:rPr>
                <a:t>(3) </a:t>
              </a:r>
              <a:r>
                <a:rPr lang="en-US" altLang="ko-KR" sz="2000" b="1" dirty="0" smtClean="0"/>
                <a:t>A new AMF block I/O abstraction enables us to separate the roles of the host and the device</a:t>
              </a:r>
              <a:endParaRPr lang="ko-KR" altLang="en-US" dirty="0"/>
            </a:p>
          </p:txBody>
        </p:sp>
      </p:grpSp>
      <p:grpSp>
        <p:nvGrpSpPr>
          <p:cNvPr id="3" name="Group 2"/>
          <p:cNvGrpSpPr/>
          <p:nvPr/>
        </p:nvGrpSpPr>
        <p:grpSpPr>
          <a:xfrm>
            <a:off x="2698825" y="2178911"/>
            <a:ext cx="5640675" cy="1162954"/>
            <a:chOff x="2850746" y="2330452"/>
            <a:chExt cx="5640675" cy="1162954"/>
          </a:xfrm>
        </p:grpSpPr>
        <p:sp>
          <p:nvSpPr>
            <p:cNvPr id="59" name="Rounded Rectangle 58"/>
            <p:cNvSpPr/>
            <p:nvPr/>
          </p:nvSpPr>
          <p:spPr>
            <a:xfrm>
              <a:off x="2850746" y="2330452"/>
              <a:ext cx="5638640" cy="1162954"/>
            </a:xfrm>
            <a:prstGeom prst="roundRect">
              <a:avLst/>
            </a:prstGeom>
            <a:solidFill>
              <a:schemeClr val="bg1"/>
            </a:solidFill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 smtClean="0">
                  <a:solidFill>
                    <a:schemeClr val="tx2"/>
                  </a:solidFill>
                </a:rPr>
                <a:t>Log-structured Host Applications</a:t>
              </a:r>
            </a:p>
            <a:p>
              <a:pPr algn="ctr"/>
              <a:endParaRPr lang="en-US" altLang="ko-KR" b="1" dirty="0" smtClean="0">
                <a:solidFill>
                  <a:schemeClr val="tx2"/>
                </a:solidFill>
              </a:endParaRPr>
            </a:p>
            <a:p>
              <a:pPr algn="ctr"/>
              <a:endParaRPr lang="en-US" altLang="ko-KR" b="1" dirty="0">
                <a:solidFill>
                  <a:schemeClr val="tx2"/>
                </a:solidFill>
              </a:endParaRPr>
            </a:p>
            <a:p>
              <a:pPr algn="ctr"/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0" name="Rounded Rectangle 59"/>
            <p:cNvSpPr/>
            <p:nvPr/>
          </p:nvSpPr>
          <p:spPr>
            <a:xfrm>
              <a:off x="29718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Object-to-storage</a:t>
              </a:r>
            </a:p>
            <a:p>
              <a:pPr algn="ctr"/>
              <a:r>
                <a:rPr lang="en-US" altLang="ko-KR" sz="1400" dirty="0" smtClean="0"/>
                <a:t>Remapping</a:t>
              </a:r>
              <a:endParaRPr lang="ko-KR" altLang="en-US" sz="1400" dirty="0"/>
            </a:p>
          </p:txBody>
        </p:sp>
        <p:sp>
          <p:nvSpPr>
            <p:cNvPr id="61" name="Rounded Rectangle 60"/>
            <p:cNvSpPr/>
            <p:nvPr/>
          </p:nvSpPr>
          <p:spPr>
            <a:xfrm>
              <a:off x="47244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Versioning &amp; Cleaning</a:t>
              </a:r>
              <a:endParaRPr lang="ko-KR" altLang="en-US" sz="1400" dirty="0"/>
            </a:p>
          </p:txBody>
        </p:sp>
        <p:sp>
          <p:nvSpPr>
            <p:cNvPr id="62" name="Rounded Rectangle 61"/>
            <p:cNvSpPr/>
            <p:nvPr/>
          </p:nvSpPr>
          <p:spPr>
            <a:xfrm>
              <a:off x="6477000" y="2727030"/>
              <a:ext cx="1600200" cy="664987"/>
            </a:xfrm>
            <a:prstGeom prst="roundRect">
              <a:avLst/>
            </a:prstGeom>
            <a:solidFill>
              <a:schemeClr val="accent2">
                <a:lumMod val="75000"/>
              </a:schemeClr>
            </a:solidFill>
            <a:ln>
              <a:solidFill>
                <a:schemeClr val="accent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400" dirty="0" smtClean="0"/>
                <a:t>I/O Scheduling</a:t>
              </a:r>
              <a:endParaRPr lang="ko-KR" altLang="en-US" sz="1400" dirty="0"/>
            </a:p>
          </p:txBody>
        </p:sp>
        <p:sp>
          <p:nvSpPr>
            <p:cNvPr id="63" name="TextBox 62"/>
            <p:cNvSpPr txBox="1"/>
            <p:nvPr/>
          </p:nvSpPr>
          <p:spPr>
            <a:xfrm>
              <a:off x="8073888" y="2817093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8075923" y="2815722"/>
              <a:ext cx="41549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 smtClean="0">
                  <a:solidFill>
                    <a:schemeClr val="tx2"/>
                  </a:solidFill>
                </a:rPr>
                <a:t>…</a:t>
              </a:r>
              <a:endParaRPr lang="ko-KR" altLang="en-US" b="1" dirty="0">
                <a:solidFill>
                  <a:schemeClr val="tx2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1795917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18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19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1" dur="indefinite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2" dur="indefinite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4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5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27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28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0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1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3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4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6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37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39" dur="indefinite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0" dur="indefinite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mph" presetSubtype="0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42" dur="indefinite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43" dur="indefinite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3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5" dur="indefinite"/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6" dur="indefinite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58" dur="indefinite"/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59" dur="indefinite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1" dur="indefinite"/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2" dur="indefinite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mph" presetSubtype="0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6" dur="indefinite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67" dur="indefinite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8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69" dur="indefinite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0" dur="indefinite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2" dur="indefinite"/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3" dur="indefinite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4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5" dur="indefinite"/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6" dur="indefinite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7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78" dur="indefinite"/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79" dur="indefinite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0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1" dur="indefinite"/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2" dur="indefinite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3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4" dur="indefinite"/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5" dur="indefinite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6" presetID="9" presetClass="emph" presetSubtype="0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87" dur="indefinite"/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88" dur="indefinite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 rctx="PPT">
                                        <p:cTn id="90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1"/>
                                      </p:to>
                                    </p:set>
                                    <p:animEffect filter="image" prLst="opacity: 0.1">
                                      <p:cBhvr rctx="IE">
                                        <p:cTn id="91" dur="indefinite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2" presetID="22" presetClass="entr" presetSubtype="4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94" dur="500"/>
                                        <p:tgtEl>
                                          <p:spTgt spid="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9" grpId="1" animBg="1"/>
      <p:bldP spid="10" grpId="0" animBg="1"/>
      <p:bldP spid="11" grpId="0"/>
      <p:bldP spid="12" grpId="0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16" grpId="0"/>
      <p:bldP spid="16" grpId="1"/>
      <p:bldP spid="49" grpId="0"/>
      <p:bldP spid="49" grpId="1"/>
      <p:bldP spid="54" grpId="0"/>
      <p:bldP spid="54" grpId="1"/>
      <p:bldP spid="55" grpId="0"/>
      <p:bldP spid="55" grpId="1"/>
      <p:bldP spid="65" grpId="0" animBg="1"/>
      <p:bldP spid="65" grpId="1" animBg="1"/>
      <p:bldP spid="66" grpId="0" animBg="1"/>
      <p:bldP spid="66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AMF Block I/O Abstraction (AMF I/O)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8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229600" cy="1295400"/>
          </a:xfrm>
        </p:spPr>
        <p:txBody>
          <a:bodyPr>
            <a:normAutofit/>
          </a:bodyPr>
          <a:lstStyle/>
          <a:p>
            <a:r>
              <a:rPr lang="en-US" altLang="ko-KR" dirty="0" smtClean="0"/>
              <a:t>AMF I/O is similar to a conventional block I/O interface</a:t>
            </a:r>
          </a:p>
          <a:p>
            <a:pPr lvl="1"/>
            <a:r>
              <a:rPr lang="en-US" altLang="ko-KR" sz="2400" dirty="0" smtClean="0"/>
              <a:t>A linear array of fixed-size sectors (e.g., 4 KB) with existing I/O primitives (e.g., READ and  WRITE)</a:t>
            </a:r>
          </a:p>
        </p:txBody>
      </p:sp>
      <p:sp>
        <p:nvSpPr>
          <p:cNvPr id="6" name="Rounded Rectangle 5"/>
          <p:cNvSpPr/>
          <p:nvPr/>
        </p:nvSpPr>
        <p:spPr>
          <a:xfrm>
            <a:off x="2495550" y="4168280"/>
            <a:ext cx="5350002" cy="33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Host Applications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grpSp>
        <p:nvGrpSpPr>
          <p:cNvPr id="68" name="Group 67"/>
          <p:cNvGrpSpPr/>
          <p:nvPr/>
        </p:nvGrpSpPr>
        <p:grpSpPr>
          <a:xfrm>
            <a:off x="2726873" y="3753769"/>
            <a:ext cx="4893124" cy="762000"/>
            <a:chOff x="2745744" y="3463080"/>
            <a:chExt cx="4875368" cy="762000"/>
          </a:xfrm>
          <a:solidFill>
            <a:schemeClr val="bg1">
              <a:lumMod val="95000"/>
            </a:schemeClr>
          </a:solidFill>
        </p:grpSpPr>
        <p:grpSp>
          <p:nvGrpSpPr>
            <p:cNvPr id="38" name="Group 37"/>
            <p:cNvGrpSpPr/>
            <p:nvPr/>
          </p:nvGrpSpPr>
          <p:grpSpPr>
            <a:xfrm>
              <a:off x="27457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" name="Rectangle 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3" name="Rectangle 1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4" name="Rectangle 1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5" name="Rectangle 1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6" name="Rectangle 1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7" name="Rectangle 1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8" name="Rectangle 1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19" name="Rectangle 1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39" name="Group 38"/>
            <p:cNvGrpSpPr/>
            <p:nvPr/>
          </p:nvGrpSpPr>
          <p:grpSpPr>
            <a:xfrm>
              <a:off x="39649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0" name="Rectangle 3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1" name="Rectangle 4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2" name="Rectangle 4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3" name="Rectangle 4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4" name="Rectangle 4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5" name="Rectangle 4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6" name="Rectangle 4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47" name="Rectangle 4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48" name="Group 47"/>
            <p:cNvGrpSpPr/>
            <p:nvPr/>
          </p:nvGrpSpPr>
          <p:grpSpPr>
            <a:xfrm>
              <a:off x="5184144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49" name="Rectangle 48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0" name="Rectangle 49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1" name="Rectangle 50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2" name="Rectangle 51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3" name="Rectangle 52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4" name="Rectangle 53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5" name="Rectangle 54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6" name="Rectangle 55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57" name="Group 56"/>
            <p:cNvGrpSpPr/>
            <p:nvPr/>
          </p:nvGrpSpPr>
          <p:grpSpPr>
            <a:xfrm>
              <a:off x="6401912" y="3463080"/>
              <a:ext cx="1219200" cy="762000"/>
              <a:chOff x="2743200" y="4267200"/>
              <a:chExt cx="1219200" cy="762000"/>
            </a:xfrm>
            <a:grpFill/>
          </p:grpSpPr>
          <p:sp>
            <p:nvSpPr>
              <p:cNvPr id="58" name="Rectangle 57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59" name="Rectangle 58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0" name="Rectangle 59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1" name="Rectangle 60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2" name="Rectangle 61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3" name="Rectangle 62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4" name="Rectangle 63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65" name="Rectangle 64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69" name="TextBox 68"/>
          <p:cNvSpPr txBox="1"/>
          <p:nvPr/>
        </p:nvSpPr>
        <p:spPr>
          <a:xfrm>
            <a:off x="762000" y="3368334"/>
            <a:ext cx="386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A logical layout exposed to applications</a:t>
            </a:r>
          </a:p>
        </p:txBody>
      </p:sp>
      <p:sp>
        <p:nvSpPr>
          <p:cNvPr id="73" name="Bent-Up Arrow 72"/>
          <p:cNvSpPr/>
          <p:nvPr/>
        </p:nvSpPr>
        <p:spPr>
          <a:xfrm rot="5400000">
            <a:off x="2187403" y="3651777"/>
            <a:ext cx="423120" cy="609892"/>
          </a:xfrm>
          <a:prstGeom prst="bentUpArrow">
            <a:avLst>
              <a:gd name="adj1" fmla="val 6250"/>
              <a:gd name="adj2" fmla="val 15402"/>
              <a:gd name="adj3" fmla="val 25447"/>
            </a:avLst>
          </a:prstGeom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4" name="TextBox 73"/>
          <p:cNvSpPr txBox="1"/>
          <p:nvPr/>
        </p:nvSpPr>
        <p:spPr>
          <a:xfrm>
            <a:off x="7141673" y="3407525"/>
            <a:ext cx="16642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    Sector (4KB)</a:t>
            </a:r>
          </a:p>
        </p:txBody>
      </p:sp>
      <p:cxnSp>
        <p:nvCxnSpPr>
          <p:cNvPr id="76" name="Straight Arrow Connector 75"/>
          <p:cNvCxnSpPr/>
          <p:nvPr/>
        </p:nvCxnSpPr>
        <p:spPr>
          <a:xfrm flipH="1">
            <a:off x="7538302" y="3768810"/>
            <a:ext cx="220361" cy="398375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7" name="Straight Arrow Connector 86"/>
          <p:cNvCxnSpPr/>
          <p:nvPr/>
        </p:nvCxnSpPr>
        <p:spPr>
          <a:xfrm flipH="1" flipV="1">
            <a:off x="4941526" y="3116706"/>
            <a:ext cx="1" cy="620960"/>
          </a:xfrm>
          <a:prstGeom prst="straightConnector1">
            <a:avLst/>
          </a:prstGeom>
          <a:ln w="38100">
            <a:headEnd type="triangle" w="med" len="med"/>
            <a:tailEnd type="triangle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TextBox 89"/>
          <p:cNvSpPr txBox="1"/>
          <p:nvPr/>
        </p:nvSpPr>
        <p:spPr>
          <a:xfrm>
            <a:off x="5066437" y="3211760"/>
            <a:ext cx="19527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READ and WRITE</a:t>
            </a:r>
          </a:p>
        </p:txBody>
      </p:sp>
      <p:sp>
        <p:nvSpPr>
          <p:cNvPr id="98" name="Rectangle 97"/>
          <p:cNvSpPr/>
          <p:nvPr/>
        </p:nvSpPr>
        <p:spPr>
          <a:xfrm>
            <a:off x="4872441" y="3753490"/>
            <a:ext cx="152955" cy="762000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solidFill>
              <a:schemeClr val="tx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8" name="Rectangle 227"/>
          <p:cNvSpPr/>
          <p:nvPr/>
        </p:nvSpPr>
        <p:spPr>
          <a:xfrm>
            <a:off x="2495550" y="4677212"/>
            <a:ext cx="5350002" cy="340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229" name="TextBox 228"/>
          <p:cNvSpPr txBox="1"/>
          <p:nvPr/>
        </p:nvSpPr>
        <p:spPr>
          <a:xfrm>
            <a:off x="990600" y="478328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cxnSp>
        <p:nvCxnSpPr>
          <p:cNvPr id="230" name="Straight Connector 229"/>
          <p:cNvCxnSpPr/>
          <p:nvPr/>
        </p:nvCxnSpPr>
        <p:spPr>
          <a:xfrm>
            <a:off x="914400" y="5184772"/>
            <a:ext cx="6931152" cy="4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1" name="TextBox 230"/>
          <p:cNvSpPr txBox="1"/>
          <p:nvPr/>
        </p:nvSpPr>
        <p:spPr>
          <a:xfrm>
            <a:off x="990600" y="518700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232" name="TextBox 231"/>
          <p:cNvSpPr txBox="1"/>
          <p:nvPr/>
        </p:nvSpPr>
        <p:spPr>
          <a:xfrm rot="5400000">
            <a:off x="5079355" y="5302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sp>
        <p:nvSpPr>
          <p:cNvPr id="66" name="Content Placeholder 2"/>
          <p:cNvSpPr txBox="1">
            <a:spLocks/>
          </p:cNvSpPr>
          <p:nvPr/>
        </p:nvSpPr>
        <p:spPr>
          <a:xfrm>
            <a:off x="2478708" y="2685325"/>
            <a:ext cx="5366472" cy="438875"/>
          </a:xfrm>
          <a:prstGeom prst="rect">
            <a:avLst/>
          </a:prstGeom>
          <a:solidFill>
            <a:srgbClr val="002060"/>
          </a:solidFill>
        </p:spPr>
        <p:txBody>
          <a:bodyPr vert="horz" numCol="1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Minimize changes in existing host applications</a:t>
            </a:r>
            <a:endParaRPr lang="ko-KR" altLang="en-US" sz="2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38889E-6 4.07407E-6 L -0.00035 -0.20371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7" y="-1018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0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3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6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9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5" dur="500"/>
                                        <p:tgtEl>
                                          <p:spTgt spid="8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8" dur="500"/>
                                        <p:tgtEl>
                                          <p:spTgt spid="9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9" grpId="0"/>
      <p:bldP spid="73" grpId="0" animBg="1"/>
      <p:bldP spid="74" grpId="0"/>
      <p:bldP spid="90" grpId="0"/>
      <p:bldP spid="98" grpId="0" animBg="1"/>
      <p:bldP spid="66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altLang="ko-KR" sz="3600" b="1" dirty="0" smtClean="0">
                <a:latin typeface="+mn-lt"/>
              </a:rPr>
              <a:t>Append-only Segment</a:t>
            </a:r>
            <a:endParaRPr lang="ko-KR" altLang="en-US" sz="3600" b="1" dirty="0">
              <a:latin typeface="+mn-lt"/>
            </a:endParaRPr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>
                <a:latin typeface="Bookman Old Style" panose="02050604050505020204" pitchFamily="18" charset="0"/>
              </a:rPr>
              <a:pPr/>
              <a:t>9</a:t>
            </a:fld>
            <a:endParaRPr lang="en-US">
              <a:latin typeface="Bookman Old Style" panose="02050604050505020204" pitchFamily="18" charset="0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sz="quarter" idx="1"/>
          </p:nvPr>
        </p:nvSpPr>
        <p:spPr>
          <a:xfrm>
            <a:off x="457200" y="1219200"/>
            <a:ext cx="8458200" cy="1341118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Segment: a group of 4 KB sectors (e.g., several MB)</a:t>
            </a:r>
          </a:p>
          <a:p>
            <a:pPr lvl="1"/>
            <a:r>
              <a:rPr lang="en-US" altLang="ko-KR" dirty="0"/>
              <a:t>A unit of free-space </a:t>
            </a:r>
            <a:r>
              <a:rPr lang="en-US" altLang="ko-KR" i="1" dirty="0"/>
              <a:t>allocation</a:t>
            </a:r>
            <a:r>
              <a:rPr lang="en-US" altLang="ko-KR" dirty="0"/>
              <a:t> and free-space </a:t>
            </a:r>
            <a:r>
              <a:rPr lang="en-US" altLang="ko-KR" i="1" dirty="0" smtClean="0"/>
              <a:t>reclamation</a:t>
            </a:r>
            <a:endParaRPr lang="en-US" altLang="ko-KR" dirty="0" smtClean="0"/>
          </a:p>
          <a:p>
            <a:r>
              <a:rPr lang="en-US" altLang="ko-KR" dirty="0" smtClean="0"/>
              <a:t>Append-only: overwrite of data is prohibited</a:t>
            </a:r>
          </a:p>
        </p:txBody>
      </p:sp>
      <p:sp>
        <p:nvSpPr>
          <p:cNvPr id="157" name="Rounded Rectangle 156"/>
          <p:cNvSpPr/>
          <p:nvPr/>
        </p:nvSpPr>
        <p:spPr>
          <a:xfrm>
            <a:off x="2495550" y="2771600"/>
            <a:ext cx="5350002" cy="333762"/>
          </a:xfrm>
          <a:prstGeom prst="round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Host Applications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sp>
        <p:nvSpPr>
          <p:cNvPr id="158" name="TextBox 157"/>
          <p:cNvSpPr txBox="1"/>
          <p:nvPr/>
        </p:nvSpPr>
        <p:spPr>
          <a:xfrm>
            <a:off x="1143000" y="4783283"/>
            <a:ext cx="13692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Host System</a:t>
            </a:r>
            <a:endParaRPr lang="ko-KR" altLang="en-US" dirty="0"/>
          </a:p>
        </p:txBody>
      </p:sp>
      <p:sp>
        <p:nvSpPr>
          <p:cNvPr id="159" name="Rectangle 158"/>
          <p:cNvSpPr/>
          <p:nvPr/>
        </p:nvSpPr>
        <p:spPr>
          <a:xfrm>
            <a:off x="2495550" y="4677212"/>
            <a:ext cx="5350002" cy="340043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b="1" dirty="0" smtClean="0">
                <a:solidFill>
                  <a:schemeClr val="tx2"/>
                </a:solidFill>
              </a:rPr>
              <a:t>AMF Block I/O Layer</a:t>
            </a:r>
            <a:endParaRPr lang="ko-KR" altLang="en-US" b="1" dirty="0">
              <a:solidFill>
                <a:schemeClr val="tx2"/>
              </a:solidFill>
            </a:endParaRPr>
          </a:p>
        </p:txBody>
      </p:sp>
      <p:cxnSp>
        <p:nvCxnSpPr>
          <p:cNvPr id="160" name="Straight Connector 159"/>
          <p:cNvCxnSpPr/>
          <p:nvPr/>
        </p:nvCxnSpPr>
        <p:spPr>
          <a:xfrm>
            <a:off x="914400" y="5184772"/>
            <a:ext cx="6931152" cy="472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1" name="Group 160"/>
          <p:cNvGrpSpPr/>
          <p:nvPr/>
        </p:nvGrpSpPr>
        <p:grpSpPr>
          <a:xfrm>
            <a:off x="2726876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62" name="Rectangle 161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3" name="Rectangle 162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4" name="Rectangle 163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5" name="Rectangle 164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6" name="Rectangle 165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7" name="Rectangle 166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8" name="Rectangle 167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69" name="Rectangle 168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0" name="Group 169"/>
          <p:cNvGrpSpPr/>
          <p:nvPr/>
        </p:nvGrpSpPr>
        <p:grpSpPr>
          <a:xfrm>
            <a:off x="3950516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71" name="Rectangle 170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2" name="Rectangle 171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3" name="Rectangle 172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4" name="Rectangle 173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5" name="Rectangle 174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6" name="Rectangle 175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7" name="Rectangle 176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78" name="Rectangle 177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79" name="Group 178"/>
          <p:cNvGrpSpPr/>
          <p:nvPr/>
        </p:nvGrpSpPr>
        <p:grpSpPr>
          <a:xfrm>
            <a:off x="5174157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80" name="Rectangle 179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1" name="Rectangle 180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2" name="Rectangle 181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3" name="Rectangle 182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4" name="Rectangle 183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5" name="Rectangle 184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6" name="Rectangle 185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87" name="Rectangle 186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188" name="Group 187"/>
          <p:cNvGrpSpPr/>
          <p:nvPr/>
        </p:nvGrpSpPr>
        <p:grpSpPr>
          <a:xfrm>
            <a:off x="6396360" y="3755850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189" name="Rectangle 188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0" name="Rectangle 189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1" name="Rectangle 190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2" name="Rectangle 191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3" name="Rectangle 192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4" name="Rectangle 193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5" name="Rectangle 194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96" name="Rectangle 195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97" name="TextBox 196"/>
          <p:cNvSpPr txBox="1"/>
          <p:nvPr/>
        </p:nvSpPr>
        <p:spPr>
          <a:xfrm>
            <a:off x="1143000" y="5187003"/>
            <a:ext cx="13546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 smtClean="0"/>
              <a:t>Flash Device</a:t>
            </a:r>
            <a:endParaRPr lang="ko-KR" altLang="en-US" dirty="0"/>
          </a:p>
        </p:txBody>
      </p:sp>
      <p:sp>
        <p:nvSpPr>
          <p:cNvPr id="198" name="TextBox 197"/>
          <p:cNvSpPr txBox="1"/>
          <p:nvPr/>
        </p:nvSpPr>
        <p:spPr>
          <a:xfrm rot="5400000">
            <a:off x="5079355" y="5302933"/>
            <a:ext cx="4154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/>
              <a:t>…</a:t>
            </a:r>
            <a:endParaRPr lang="ko-KR" altLang="en-US" b="1" dirty="0"/>
          </a:p>
        </p:txBody>
      </p:sp>
      <p:grpSp>
        <p:nvGrpSpPr>
          <p:cNvPr id="199" name="Group 198"/>
          <p:cNvGrpSpPr/>
          <p:nvPr/>
        </p:nvGrpSpPr>
        <p:grpSpPr>
          <a:xfrm>
            <a:off x="2495550" y="3755850"/>
            <a:ext cx="5350324" cy="762000"/>
            <a:chOff x="2495550" y="3352800"/>
            <a:chExt cx="5350324" cy="762000"/>
          </a:xfrm>
        </p:grpSpPr>
        <p:grpSp>
          <p:nvGrpSpPr>
            <p:cNvPr id="200" name="Group 199"/>
            <p:cNvGrpSpPr/>
            <p:nvPr/>
          </p:nvGrpSpPr>
          <p:grpSpPr>
            <a:xfrm>
              <a:off x="2495550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28" name="Rectangle 227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9" name="Rectangle 228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0" name="Rectangle 229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1" name="Rectangle 230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2" name="Rectangle 231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3" name="Rectangle 232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4" name="Rectangle 233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35" name="Rectangle 234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1" name="Group 200"/>
            <p:cNvGrpSpPr/>
            <p:nvPr/>
          </p:nvGrpSpPr>
          <p:grpSpPr>
            <a:xfrm>
              <a:off x="3871590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20" name="Rectangle 21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1" name="Rectangle 22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2" name="Rectangle 22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3" name="Rectangle 22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4" name="Rectangle 22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5" name="Rectangle 22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6" name="Rectangle 22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27" name="Rectangle 22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2" name="Group 201"/>
            <p:cNvGrpSpPr/>
            <p:nvPr/>
          </p:nvGrpSpPr>
          <p:grpSpPr>
            <a:xfrm>
              <a:off x="5247631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12" name="Rectangle 211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3" name="Rectangle 21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4" name="Rectangle 21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5" name="Rectangle 21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6" name="Rectangle 21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7" name="Rectangle 21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8" name="Rectangle 21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9" name="Rectangle 21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03" name="Group 202"/>
            <p:cNvGrpSpPr/>
            <p:nvPr/>
          </p:nvGrpSpPr>
          <p:grpSpPr>
            <a:xfrm>
              <a:off x="6622234" y="3352800"/>
              <a:ext cx="1223640" cy="762000"/>
              <a:chOff x="2743200" y="4267200"/>
              <a:chExt cx="1219200" cy="762000"/>
            </a:xfrm>
            <a:solidFill>
              <a:schemeClr val="bg1">
                <a:lumMod val="95000"/>
              </a:schemeClr>
            </a:solidFill>
          </p:grpSpPr>
          <p:sp>
            <p:nvSpPr>
              <p:cNvPr id="204" name="Rectangle 20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5" name="Rectangle 204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6" name="Rectangle 205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7" name="Rectangle 206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8" name="Rectangle 207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09" name="Rectangle 208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0" name="Rectangle 209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11" name="Rectangle 210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sp>
        <p:nvSpPr>
          <p:cNvPr id="236" name="TextBox 235"/>
          <p:cNvSpPr txBox="1"/>
          <p:nvPr/>
        </p:nvSpPr>
        <p:spPr>
          <a:xfrm>
            <a:off x="553462" y="3960640"/>
            <a:ext cx="150393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dirty="0" smtClean="0"/>
              <a:t>Segment (MB)</a:t>
            </a:r>
          </a:p>
        </p:txBody>
      </p:sp>
      <p:cxnSp>
        <p:nvCxnSpPr>
          <p:cNvPr id="237" name="Straight Arrow Connector 236"/>
          <p:cNvCxnSpPr>
            <a:endCxn id="228" idx="1"/>
          </p:cNvCxnSpPr>
          <p:nvPr/>
        </p:nvCxnSpPr>
        <p:spPr>
          <a:xfrm>
            <a:off x="2057400" y="4136850"/>
            <a:ext cx="438150" cy="0"/>
          </a:xfrm>
          <a:prstGeom prst="straightConnector1">
            <a:avLst/>
          </a:prstGeom>
          <a:ln w="19050"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38" name="Group 237"/>
          <p:cNvGrpSpPr/>
          <p:nvPr/>
        </p:nvGrpSpPr>
        <p:grpSpPr>
          <a:xfrm>
            <a:off x="2418932" y="3222450"/>
            <a:ext cx="5426620" cy="381000"/>
            <a:chOff x="2418932" y="3657600"/>
            <a:chExt cx="5426620" cy="381000"/>
          </a:xfrm>
        </p:grpSpPr>
        <p:cxnSp>
          <p:nvCxnSpPr>
            <p:cNvPr id="239" name="Straight Arrow Connector 238"/>
            <p:cNvCxnSpPr/>
            <p:nvPr/>
          </p:nvCxnSpPr>
          <p:spPr>
            <a:xfrm>
              <a:off x="2495550" y="4038600"/>
              <a:ext cx="5350002" cy="0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40" name="TextBox 239"/>
            <p:cNvSpPr txBox="1"/>
            <p:nvPr/>
          </p:nvSpPr>
          <p:spPr>
            <a:xfrm>
              <a:off x="2418932" y="3657600"/>
              <a:ext cx="2991268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Appending new data (WRITE)</a:t>
              </a:r>
            </a:p>
          </p:txBody>
        </p:sp>
      </p:grpSp>
      <p:grpSp>
        <p:nvGrpSpPr>
          <p:cNvPr id="241" name="Group 240"/>
          <p:cNvGrpSpPr/>
          <p:nvPr/>
        </p:nvGrpSpPr>
        <p:grpSpPr>
          <a:xfrm>
            <a:off x="2494856" y="3754358"/>
            <a:ext cx="5350324" cy="762000"/>
            <a:chOff x="2495550" y="3352800"/>
            <a:chExt cx="5350324" cy="762000"/>
          </a:xfrm>
          <a:solidFill>
            <a:schemeClr val="accent3"/>
          </a:solidFill>
        </p:grpSpPr>
        <p:grpSp>
          <p:nvGrpSpPr>
            <p:cNvPr id="242" name="Group 241"/>
            <p:cNvGrpSpPr/>
            <p:nvPr/>
          </p:nvGrpSpPr>
          <p:grpSpPr>
            <a:xfrm>
              <a:off x="2495550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70" name="Rectangle 269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1" name="Rectangle 270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2" name="Rectangle 271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3" name="Rectangle 272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4" name="Rectangle 273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5" name="Rectangle 274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6" name="Rectangle 275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77" name="Rectangle 276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3" name="Group 242"/>
            <p:cNvGrpSpPr/>
            <p:nvPr/>
          </p:nvGrpSpPr>
          <p:grpSpPr>
            <a:xfrm>
              <a:off x="3871590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62" name="Rectangle 261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3" name="Rectangle 262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4" name="Rectangle 263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5" name="Rectangle 264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6" name="Rectangle 265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7" name="Rectangle 266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8" name="Rectangle 267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9" name="Rectangle 268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4" name="Group 243"/>
            <p:cNvGrpSpPr/>
            <p:nvPr/>
          </p:nvGrpSpPr>
          <p:grpSpPr>
            <a:xfrm>
              <a:off x="5247631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54" name="Rectangle 253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5" name="Rectangle 254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6" name="Rectangle 255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7" name="Rectangle 256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8" name="Rectangle 257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9" name="Rectangle 258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0" name="Rectangle 259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61" name="Rectangle 260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  <p:grpSp>
          <p:nvGrpSpPr>
            <p:cNvPr id="245" name="Group 244"/>
            <p:cNvGrpSpPr/>
            <p:nvPr/>
          </p:nvGrpSpPr>
          <p:grpSpPr>
            <a:xfrm>
              <a:off x="6622234" y="3352800"/>
              <a:ext cx="1223640" cy="762000"/>
              <a:chOff x="2743200" y="4267200"/>
              <a:chExt cx="1219200" cy="762000"/>
            </a:xfrm>
            <a:grpFill/>
          </p:grpSpPr>
          <p:sp>
            <p:nvSpPr>
              <p:cNvPr id="246" name="Rectangle 245"/>
              <p:cNvSpPr/>
              <p:nvPr/>
            </p:nvSpPr>
            <p:spPr>
              <a:xfrm>
                <a:off x="2743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7" name="Rectangle 246"/>
              <p:cNvSpPr/>
              <p:nvPr/>
            </p:nvSpPr>
            <p:spPr>
              <a:xfrm>
                <a:off x="2895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8" name="Rectangle 247"/>
              <p:cNvSpPr/>
              <p:nvPr/>
            </p:nvSpPr>
            <p:spPr>
              <a:xfrm>
                <a:off x="3048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49" name="Rectangle 248"/>
              <p:cNvSpPr/>
              <p:nvPr/>
            </p:nvSpPr>
            <p:spPr>
              <a:xfrm>
                <a:off x="32004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0" name="Rectangle 249"/>
              <p:cNvSpPr/>
              <p:nvPr/>
            </p:nvSpPr>
            <p:spPr>
              <a:xfrm>
                <a:off x="33528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1" name="Rectangle 250"/>
              <p:cNvSpPr/>
              <p:nvPr/>
            </p:nvSpPr>
            <p:spPr>
              <a:xfrm>
                <a:off x="35052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2" name="Rectangle 251"/>
              <p:cNvSpPr/>
              <p:nvPr/>
            </p:nvSpPr>
            <p:spPr>
              <a:xfrm>
                <a:off x="36576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53" name="Rectangle 252"/>
              <p:cNvSpPr/>
              <p:nvPr/>
            </p:nvSpPr>
            <p:spPr>
              <a:xfrm>
                <a:off x="3810000" y="4267200"/>
                <a:ext cx="152400" cy="762000"/>
              </a:xfrm>
              <a:prstGeom prst="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278" name="Group 277"/>
          <p:cNvGrpSpPr/>
          <p:nvPr/>
        </p:nvGrpSpPr>
        <p:grpSpPr>
          <a:xfrm>
            <a:off x="4857977" y="3105362"/>
            <a:ext cx="1295173" cy="648996"/>
            <a:chOff x="4857977" y="3540512"/>
            <a:chExt cx="1295173" cy="648996"/>
          </a:xfrm>
        </p:grpSpPr>
        <p:cxnSp>
          <p:nvCxnSpPr>
            <p:cNvPr id="279" name="Straight Arrow Connector 278"/>
            <p:cNvCxnSpPr/>
            <p:nvPr/>
          </p:nvCxnSpPr>
          <p:spPr>
            <a:xfrm flipH="1">
              <a:off x="4857977" y="3540512"/>
              <a:ext cx="2874" cy="6489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80" name="TextBox 279"/>
            <p:cNvSpPr txBox="1"/>
            <p:nvPr/>
          </p:nvSpPr>
          <p:spPr>
            <a:xfrm>
              <a:off x="4982444" y="3649955"/>
              <a:ext cx="117070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Overwrite</a:t>
              </a:r>
            </a:p>
          </p:txBody>
        </p:sp>
      </p:grpSp>
      <p:sp>
        <p:nvSpPr>
          <p:cNvPr id="281" name="Multiply 280"/>
          <p:cNvSpPr/>
          <p:nvPr/>
        </p:nvSpPr>
        <p:spPr>
          <a:xfrm>
            <a:off x="4553177" y="3103870"/>
            <a:ext cx="609600" cy="609600"/>
          </a:xfrm>
          <a:prstGeom prst="mathMultiply">
            <a:avLst>
              <a:gd name="adj1" fmla="val 5812"/>
            </a:avLst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03" name="Group 302"/>
          <p:cNvGrpSpPr/>
          <p:nvPr/>
        </p:nvGrpSpPr>
        <p:grpSpPr>
          <a:xfrm>
            <a:off x="7231299" y="3101135"/>
            <a:ext cx="708534" cy="648996"/>
            <a:chOff x="7231299" y="3101135"/>
            <a:chExt cx="708534" cy="648996"/>
          </a:xfrm>
        </p:grpSpPr>
        <p:cxnSp>
          <p:nvCxnSpPr>
            <p:cNvPr id="291" name="Straight Arrow Connector 290"/>
            <p:cNvCxnSpPr/>
            <p:nvPr/>
          </p:nvCxnSpPr>
          <p:spPr>
            <a:xfrm flipH="1">
              <a:off x="7231299" y="3101135"/>
              <a:ext cx="2874" cy="648996"/>
            </a:xfrm>
            <a:prstGeom prst="straightConnector1">
              <a:avLst/>
            </a:pr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92" name="TextBox 291"/>
            <p:cNvSpPr txBox="1"/>
            <p:nvPr/>
          </p:nvSpPr>
          <p:spPr>
            <a:xfrm>
              <a:off x="7239000" y="3212068"/>
              <a:ext cx="700833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TRIM</a:t>
              </a:r>
            </a:p>
          </p:txBody>
        </p:sp>
      </p:grpSp>
      <p:grpSp>
        <p:nvGrpSpPr>
          <p:cNvPr id="293" name="Group 292"/>
          <p:cNvGrpSpPr/>
          <p:nvPr/>
        </p:nvGrpSpPr>
        <p:grpSpPr>
          <a:xfrm>
            <a:off x="6624960" y="3753946"/>
            <a:ext cx="1223640" cy="762000"/>
            <a:chOff x="2743200" y="4267200"/>
            <a:chExt cx="1219200" cy="762000"/>
          </a:xfrm>
          <a:solidFill>
            <a:schemeClr val="bg1">
              <a:lumMod val="95000"/>
            </a:schemeClr>
          </a:solidFill>
        </p:grpSpPr>
        <p:sp>
          <p:nvSpPr>
            <p:cNvPr id="294" name="Rectangle 293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5" name="Rectangle 294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6" name="Rectangle 295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7" name="Rectangle 296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8" name="Rectangle 297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99" name="Rectangle 298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0" name="Rectangle 299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01" name="Rectangle 300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4" name="Group 303"/>
          <p:cNvGrpSpPr/>
          <p:nvPr/>
        </p:nvGrpSpPr>
        <p:grpSpPr>
          <a:xfrm>
            <a:off x="6534152" y="3274951"/>
            <a:ext cx="1313259" cy="382649"/>
            <a:chOff x="2426328" y="3657600"/>
            <a:chExt cx="1313259" cy="382649"/>
          </a:xfrm>
        </p:grpSpPr>
        <p:cxnSp>
          <p:nvCxnSpPr>
            <p:cNvPr id="305" name="Straight Arrow Connector 304"/>
            <p:cNvCxnSpPr/>
            <p:nvPr/>
          </p:nvCxnSpPr>
          <p:spPr>
            <a:xfrm>
              <a:off x="2495550" y="4038600"/>
              <a:ext cx="1244037" cy="1649"/>
            </a:xfrm>
            <a:prstGeom prst="straightConnector1">
              <a:avLst/>
            </a:prstGeom>
            <a:ln w="28575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06" name="TextBox 305"/>
            <p:cNvSpPr txBox="1"/>
            <p:nvPr/>
          </p:nvSpPr>
          <p:spPr>
            <a:xfrm>
              <a:off x="2426328" y="3657600"/>
              <a:ext cx="1176924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dirty="0" smtClean="0"/>
                <a:t>Appending</a:t>
              </a:r>
            </a:p>
          </p:txBody>
        </p:sp>
      </p:grpSp>
      <p:grpSp>
        <p:nvGrpSpPr>
          <p:cNvPr id="309" name="Group 308"/>
          <p:cNvGrpSpPr/>
          <p:nvPr/>
        </p:nvGrpSpPr>
        <p:grpSpPr>
          <a:xfrm>
            <a:off x="6624726" y="3755315"/>
            <a:ext cx="1223640" cy="762000"/>
            <a:chOff x="2743200" y="4267200"/>
            <a:chExt cx="1219200" cy="762000"/>
          </a:xfrm>
          <a:solidFill>
            <a:schemeClr val="accent3"/>
          </a:solidFill>
        </p:grpSpPr>
        <p:sp>
          <p:nvSpPr>
            <p:cNvPr id="310" name="Rectangle 309"/>
            <p:cNvSpPr/>
            <p:nvPr/>
          </p:nvSpPr>
          <p:spPr>
            <a:xfrm>
              <a:off x="2743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1" name="Rectangle 310"/>
            <p:cNvSpPr/>
            <p:nvPr/>
          </p:nvSpPr>
          <p:spPr>
            <a:xfrm>
              <a:off x="2895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2" name="Rectangle 311"/>
            <p:cNvSpPr/>
            <p:nvPr/>
          </p:nvSpPr>
          <p:spPr>
            <a:xfrm>
              <a:off x="3048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3" name="Rectangle 312"/>
            <p:cNvSpPr/>
            <p:nvPr/>
          </p:nvSpPr>
          <p:spPr>
            <a:xfrm>
              <a:off x="32004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4" name="Rectangle 313"/>
            <p:cNvSpPr/>
            <p:nvPr/>
          </p:nvSpPr>
          <p:spPr>
            <a:xfrm>
              <a:off x="33528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5" name="Rectangle 314"/>
            <p:cNvSpPr/>
            <p:nvPr/>
          </p:nvSpPr>
          <p:spPr>
            <a:xfrm>
              <a:off x="35052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6" name="Rectangle 315"/>
            <p:cNvSpPr/>
            <p:nvPr/>
          </p:nvSpPr>
          <p:spPr>
            <a:xfrm>
              <a:off x="36576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17" name="Rectangle 316"/>
            <p:cNvSpPr/>
            <p:nvPr/>
          </p:nvSpPr>
          <p:spPr>
            <a:xfrm>
              <a:off x="3810000" y="4267200"/>
              <a:ext cx="152400" cy="762000"/>
            </a:xfrm>
            <a:prstGeom prst="rect">
              <a:avLst/>
            </a:prstGeom>
            <a:grpFill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55" name="Content Placeholder 2"/>
          <p:cNvSpPr txBox="1">
            <a:spLocks/>
          </p:cNvSpPr>
          <p:nvPr/>
        </p:nvSpPr>
        <p:spPr>
          <a:xfrm>
            <a:off x="2478708" y="5385708"/>
            <a:ext cx="5366472" cy="798404"/>
          </a:xfrm>
          <a:prstGeom prst="rect">
            <a:avLst/>
          </a:prstGeom>
          <a:solidFill>
            <a:srgbClr val="002060"/>
          </a:solidFill>
        </p:spPr>
        <p:txBody>
          <a:bodyPr vert="horz" numCol="1" anchor="ctr">
            <a:noAutofit/>
          </a:bodyPr>
          <a:lstStyle>
            <a:lvl1pPr marL="274320" indent="-274320" algn="l" rtl="0" eaLnBrk="1" latinLnBrk="1" hangingPunct="1">
              <a:spcBef>
                <a:spcPts val="600"/>
              </a:spcBef>
              <a:buClr>
                <a:schemeClr val="accent1"/>
              </a:buClr>
              <a:buSzPct val="76000"/>
              <a:buFont typeface="Wingdings 3"/>
              <a:buChar char=""/>
              <a:defRPr kumimoji="0" sz="2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548640" indent="-274320" algn="l" rtl="0" eaLnBrk="1" latinLnBrk="1" hangingPunct="1">
              <a:spcBef>
                <a:spcPts val="500"/>
              </a:spcBef>
              <a:buClr>
                <a:schemeClr val="accent2"/>
              </a:buClr>
              <a:buSzPct val="76000"/>
              <a:buFont typeface="Wingdings 3"/>
              <a:buChar char=""/>
              <a:defRPr kumimoji="0" sz="23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2pPr>
            <a:lvl3pPr marL="822960" indent="-228600" algn="l" rtl="0" eaLnBrk="1" latinLnBrk="1" hangingPunct="1">
              <a:spcBef>
                <a:spcPts val="500"/>
              </a:spcBef>
              <a:buClr>
                <a:schemeClr val="bg1">
                  <a:shade val="50000"/>
                </a:schemeClr>
              </a:buClr>
              <a:buSzPct val="76000"/>
              <a:buFont typeface="Wingdings 3"/>
              <a:buChar char=""/>
              <a:defRPr kumimoji="0"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097280" indent="-228600" algn="l" rtl="0" eaLnBrk="1" latinLnBrk="1" hangingPunct="1">
              <a:spcBef>
                <a:spcPts val="400"/>
              </a:spcBef>
              <a:buClr>
                <a:schemeClr val="accent2">
                  <a:shade val="75000"/>
                </a:schemeClr>
              </a:buClr>
              <a:buSzPct val="70000"/>
              <a:buFont typeface="Wingdings"/>
              <a:buChar char=""/>
              <a:defRPr kumimoji="0"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371600" indent="-228600" algn="l" rtl="0" eaLnBrk="1" latinLnBrk="1" hangingPunct="1">
              <a:spcBef>
                <a:spcPts val="300"/>
              </a:spcBef>
              <a:buClr>
                <a:schemeClr val="accent2"/>
              </a:buClr>
              <a:buSzPct val="70000"/>
              <a:buFont typeface="Wingdings"/>
              <a:buChar char=""/>
              <a:defRPr kumimoji="0"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645920" indent="-182880" algn="l" rtl="0" eaLnBrk="1" latinLnBrk="1" hangingPunct="1">
              <a:spcBef>
                <a:spcPts val="300"/>
              </a:spcBef>
              <a:buClr>
                <a:srgbClr val="9FB8CD">
                  <a:shade val="75000"/>
                </a:srgbClr>
              </a:buClr>
              <a:buSzPct val="75000"/>
              <a:buFont typeface="Wingdings 3"/>
              <a:buChar char=""/>
              <a:defRPr kumimoji="0" lang="en-US" sz="16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828800" indent="-182880" algn="l" rtl="0" eaLnBrk="1" latinLnBrk="1" hangingPunct="1">
              <a:spcBef>
                <a:spcPts val="300"/>
              </a:spcBef>
              <a:buClr>
                <a:srgbClr val="727CA3">
                  <a:shade val="75000"/>
                </a:srgb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011680" indent="-182880" algn="l" rtl="0" eaLnBrk="1" latinLnBrk="1" hangingPunct="1">
              <a:spcBef>
                <a:spcPts val="300"/>
              </a:spcBef>
              <a:buClr>
                <a:prstClr val="white">
                  <a:shade val="50000"/>
                </a:prstClr>
              </a:buClr>
              <a:buSzPct val="75000"/>
              <a:buFont typeface="Wingdings 3"/>
              <a:buChar char=""/>
              <a:defRPr kumimoji="0" lang="en-US" sz="14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194560" indent="-182880" algn="l" rtl="0" eaLnBrk="1" latinLnBrk="1" hangingPunct="1">
              <a:spcBef>
                <a:spcPts val="300"/>
              </a:spcBef>
              <a:buClr>
                <a:srgbClr val="9FB8CD"/>
              </a:buClr>
              <a:buSzPct val="75000"/>
              <a:buFont typeface="Wingdings 3"/>
              <a:buChar char=""/>
              <a:defRPr kumimoji="0" lang="en-US" sz="1200" kern="1200" smtClean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buNone/>
            </a:pPr>
            <a:r>
              <a:rPr lang="en-US" altLang="ko-KR" sz="2000" dirty="0" smtClean="0">
                <a:solidFill>
                  <a:schemeClr val="bg1"/>
                </a:solidFill>
              </a:rPr>
              <a:t>Only sequential writes with no in-place updates</a:t>
            </a:r>
          </a:p>
          <a:p>
            <a:pPr marL="0" indent="0" algn="ctr">
              <a:buNone/>
            </a:pPr>
            <a:r>
              <a:rPr lang="en-US" altLang="ko-KR" sz="2000" dirty="0" smtClean="0">
                <a:solidFill>
                  <a:schemeClr val="bg1"/>
                </a:solidFill>
                <a:latin typeface="Batang" panose="02030600000101010101" pitchFamily="18" charset="-127"/>
                <a:ea typeface="Batang" panose="02030600000101010101" pitchFamily="18" charset="-127"/>
              </a:rPr>
              <a:t>→ </a:t>
            </a:r>
            <a:r>
              <a:rPr lang="en-US" altLang="ko-KR" sz="2000" dirty="0" smtClean="0">
                <a:solidFill>
                  <a:schemeClr val="bg1"/>
                </a:solidFill>
              </a:rPr>
              <a:t>Minimize </a:t>
            </a:r>
            <a:r>
              <a:rPr lang="en-US" altLang="ko-KR" sz="2000" dirty="0">
                <a:solidFill>
                  <a:schemeClr val="bg1"/>
                </a:solidFill>
              </a:rPr>
              <a:t>the functionality of the </a:t>
            </a:r>
            <a:r>
              <a:rPr lang="en-US" altLang="ko-KR" sz="2000" dirty="0" smtClean="0">
                <a:solidFill>
                  <a:schemeClr val="bg1"/>
                </a:solidFill>
              </a:rPr>
              <a:t>FTL</a:t>
            </a:r>
          </a:p>
        </p:txBody>
      </p:sp>
    </p:spTree>
    <p:extLst>
      <p:ext uri="{BB962C8B-B14F-4D97-AF65-F5344CB8AC3E}">
        <p14:creationId xmlns:p14="http://schemas.microsoft.com/office/powerpoint/2010/main" val="3320579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/>
    </mc:Choice>
    <mc:Fallback xmlns="">
      <p:transition spd="slow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5" dur="500"/>
                                        <p:tgtEl>
                                          <p:spTgt spid="1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8" dur="500"/>
                                        <p:tgtEl>
                                          <p:spTgt spid="2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1" dur="500"/>
                                        <p:tgtEl>
                                          <p:spTgt spid="2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1500"/>
                                        <p:tgtEl>
                                          <p:spTgt spid="2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1500"/>
                                        <p:tgtEl>
                                          <p:spTgt spid="2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6" dur="5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22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9" dur="5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4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22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48" dur="500"/>
                                        <p:tgtEl>
                                          <p:spTgt spid="3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500"/>
                            </p:stCondLst>
                            <p:childTnLst>
                              <p:par>
                                <p:cTn id="50" presetID="22" presetClass="entr" presetSubtype="1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52" dur="500"/>
                                        <p:tgtEl>
                                          <p:spTgt spid="29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9" dur="500"/>
                                        <p:tgtEl>
                                          <p:spTgt spid="3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0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3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67" dur="500"/>
                                        <p:tgtEl>
                                          <p:spTgt spid="1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6" grpId="0"/>
      <p:bldP spid="281" grpId="0" animBg="1"/>
      <p:bldP spid="281" grpId="1" animBg="1"/>
      <p:bldP spid="155" grpId="0" animBg="1"/>
    </p:bld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원본">
  <a:themeElements>
    <a:clrScheme name="원본">
      <a:dk1>
        <a:sysClr val="windowText" lastClr="000000"/>
      </a:dk1>
      <a:lt1>
        <a:sysClr val="window" lastClr="FFFFFF"/>
      </a:lt1>
      <a:dk2>
        <a:srgbClr val="464653"/>
      </a:dk2>
      <a:lt2>
        <a:srgbClr val="DDE9EC"/>
      </a:lt2>
      <a:accent1>
        <a:srgbClr val="727CA3"/>
      </a:accent1>
      <a:accent2>
        <a:srgbClr val="9FB8CD"/>
      </a:accent2>
      <a:accent3>
        <a:srgbClr val="D2DA7A"/>
      </a:accent3>
      <a:accent4>
        <a:srgbClr val="FADA7A"/>
      </a:accent4>
      <a:accent5>
        <a:srgbClr val="B88472"/>
      </a:accent5>
      <a:accent6>
        <a:srgbClr val="8E736A"/>
      </a:accent6>
      <a:hlink>
        <a:srgbClr val="B292CA"/>
      </a:hlink>
      <a:folHlink>
        <a:srgbClr val="6B5680"/>
      </a:folHlink>
    </a:clrScheme>
    <a:fontScheme name="원본">
      <a:majorFont>
        <a:latin typeface="Bookman Old Style"/>
        <a:ea typeface=""/>
        <a:cs typeface=""/>
        <a:font script="Grek" typeface="Cambria"/>
        <a:font script="Cyrl" typeface="Cambria"/>
        <a:font script="Jpan" typeface="HG明朝E"/>
        <a:font script="Hang" typeface="돋움"/>
        <a:font script="Hans" typeface="宋体"/>
        <a:font script="Hant" typeface="標楷體"/>
        <a:font script="Arab" typeface="Times New Roman"/>
        <a:font script="Hebr" typeface="Times New Roman"/>
        <a:font script="Thai" typeface="Browalli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/>
        <a:ea typeface=""/>
        <a:cs typeface=""/>
        <a:font script="Grek" typeface="Calibri"/>
        <a:font script="Cyrl" typeface="Calibri"/>
        <a:font script="Jpan" typeface="ＭＳ Ｐゴシック"/>
        <a:font script="Hang" typeface="맑은 고딕"/>
        <a:font script="Hans" typeface="华文新魏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원본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3000"/>
              </a:schemeClr>
            </a:gs>
            <a:gs pos="30000">
              <a:schemeClr val="phClr">
                <a:shade val="90000"/>
                <a:satMod val="110000"/>
              </a:schemeClr>
            </a:gs>
            <a:gs pos="45000">
              <a:schemeClr val="phClr">
                <a:shade val="100000"/>
                <a:satMod val="118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0000"/>
                <a:satMod val="110000"/>
              </a:schemeClr>
            </a:gs>
            <a:gs pos="100000">
              <a:schemeClr val="phClr">
                <a:shade val="63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3000" dir="5400000" rotWithShape="0">
              <a:srgbClr val="000000">
                <a:alpha val="40000"/>
              </a:srgbClr>
            </a:outerShdw>
          </a:effectLst>
          <a:scene3d>
            <a:camera prst="orthographicFront" fov="0">
              <a:rot lat="0" lon="0" rev="0"/>
            </a:camera>
            <a:lightRig rig="balanced" dir="t">
              <a:rot lat="0" lon="0" rev="0"/>
            </a:lightRig>
          </a:scene3d>
          <a:sp3d prstMaterial="matte">
            <a:bevelT w="0" h="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50800" dist="25400" dir="5400000" rotWithShape="0">
              <a:srgbClr val="000000">
                <a:alpha val="5000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2700000"/>
            </a:lightRig>
          </a:scene3d>
          <a:sp3d prstMaterial="matte">
            <a:bevelT w="50800" h="50800"/>
            <a:contourClr>
              <a:schemeClr val="phClr"/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shade val="60000"/>
                <a:satMod val="300000"/>
              </a:schemeClr>
            </a:gs>
            <a:gs pos="30000">
              <a:schemeClr val="phClr">
                <a:shade val="80000"/>
                <a:satMod val="230000"/>
              </a:schemeClr>
            </a:gs>
            <a:gs pos="100000">
              <a:schemeClr val="phClr">
                <a:tint val="97000"/>
                <a:satMod val="220000"/>
              </a:schemeClr>
            </a:gs>
          </a:gsLst>
          <a:lin ang="16200000" scaled="1"/>
        </a:gradFill>
        <a:blipFill>
          <a:blip xmlns:r="http://schemas.openxmlformats.org/officeDocument/2006/relationships" r:embed="rId1">
            <a:duotone>
              <a:schemeClr val="phClr">
                <a:shade val="6000"/>
                <a:satMod val="120000"/>
              </a:schemeClr>
              <a:schemeClr val="phClr">
                <a:tint val="90000"/>
              </a:schemeClr>
            </a:duotone>
          </a:blip>
          <a:tile tx="0" ty="0" sx="35000" sy="40000" flip="x" algn="tl"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44546A"/>
    </a:dk2>
    <a:lt2>
      <a:srgbClr val="E7E6E6"/>
    </a:lt2>
    <a:accent1>
      <a:srgbClr val="5B9BD5"/>
    </a:accent1>
    <a:accent2>
      <a:srgbClr val="ED7D31"/>
    </a:accent2>
    <a:accent3>
      <a:srgbClr val="A5A5A5"/>
    </a:accent3>
    <a:accent4>
      <a:srgbClr val="FFC000"/>
    </a:accent4>
    <a:accent5>
      <a:srgbClr val="4472C4"/>
    </a:accent5>
    <a:accent6>
      <a:srgbClr val="70AD47"/>
    </a:accent6>
    <a:hlink>
      <a:srgbClr val="0563C1"/>
    </a:hlink>
    <a:folHlink>
      <a:srgbClr val="954F72"/>
    </a:folHlink>
  </a:clrScheme>
  <a:fontScheme name="Office">
    <a:majorFont>
      <a:latin typeface="Calibri Light" panose="020F0302020204030204"/>
      <a:ea typeface=""/>
      <a:cs typeface=""/>
      <a:font script="Jpan" typeface="游ゴシック Light"/>
      <a:font script="Hang" typeface="맑은 고딕"/>
      <a:font script="Hans" typeface="等线 Light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</a:majorFont>
    <a:minorFont>
      <a:latin typeface="Calibri" panose="020F0502020204030204"/>
      <a:ea typeface=""/>
      <a:cs typeface=""/>
      <a:font script="Jpan" typeface="游ゴシック"/>
      <a:font script="Hang" typeface="맑은 고딕"/>
      <a:font script="Hans" typeface="等线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lumMod val="110000"/>
              <a:satMod val="105000"/>
              <a:tint val="67000"/>
            </a:schemeClr>
          </a:gs>
          <a:gs pos="50000">
            <a:schemeClr val="phClr">
              <a:lumMod val="105000"/>
              <a:satMod val="103000"/>
              <a:tint val="73000"/>
            </a:schemeClr>
          </a:gs>
          <a:gs pos="100000">
            <a:schemeClr val="phClr">
              <a:lumMod val="105000"/>
              <a:satMod val="109000"/>
              <a:tint val="81000"/>
            </a:schemeClr>
          </a:gs>
        </a:gsLst>
        <a:lin ang="5400000" scaled="0"/>
      </a:gradFill>
      <a:gradFill rotWithShape="1">
        <a:gsLst>
          <a:gs pos="0">
            <a:schemeClr val="phClr">
              <a:satMod val="103000"/>
              <a:lumMod val="102000"/>
              <a:tint val="94000"/>
            </a:schemeClr>
          </a:gs>
          <a:gs pos="50000">
            <a:schemeClr val="phClr">
              <a:satMod val="110000"/>
              <a:lumMod val="100000"/>
              <a:shade val="100000"/>
            </a:schemeClr>
          </a:gs>
          <a:gs pos="100000">
            <a:schemeClr val="phClr">
              <a:lumMod val="99000"/>
              <a:satMod val="120000"/>
              <a:shade val="78000"/>
            </a:schemeClr>
          </a:gs>
        </a:gsLst>
        <a:lin ang="5400000" scaled="0"/>
      </a:gradFill>
    </a:fillStyleLst>
    <a:lnStyleLst>
      <a:ln w="6350" cap="flat" cmpd="sng" algn="ctr">
        <a:solidFill>
          <a:schemeClr val="phClr"/>
        </a:solidFill>
        <a:prstDash val="solid"/>
        <a:miter lim="800000"/>
      </a:ln>
      <a:ln w="12700" cap="flat" cmpd="sng" algn="ctr">
        <a:solidFill>
          <a:schemeClr val="phClr"/>
        </a:solidFill>
        <a:prstDash val="solid"/>
        <a:miter lim="800000"/>
      </a:ln>
      <a:ln w="19050" cap="flat" cmpd="sng" algn="ctr">
        <a:solidFill>
          <a:schemeClr val="phClr"/>
        </a:solidFill>
        <a:prstDash val="solid"/>
        <a:miter lim="800000"/>
      </a:ln>
    </a:lnStyleLst>
    <a:effectStyleLst>
      <a:effectStyle>
        <a:effectLst/>
      </a:effectStyle>
      <a:effectStyle>
        <a:effectLst/>
      </a:effectStyle>
      <a:effectStyle>
        <a:effectLst>
          <a:outerShdw blurRad="57150" dist="19050" dir="5400000" algn="ctr" rotWithShape="0">
            <a:srgbClr val="000000">
              <a:alpha val="63000"/>
            </a:srgbClr>
          </a:outerShdw>
        </a:effectLst>
      </a:effectStyle>
    </a:effectStyleLst>
    <a:bgFillStyleLst>
      <a:solidFill>
        <a:schemeClr val="phClr"/>
      </a:solidFill>
      <a:solidFill>
        <a:schemeClr val="phClr">
          <a:tint val="95000"/>
          <a:satMod val="170000"/>
        </a:schemeClr>
      </a:solidFill>
      <a:gradFill rotWithShape="1">
        <a:gsLst>
          <a:gs pos="0">
            <a:schemeClr val="phClr">
              <a:tint val="93000"/>
              <a:satMod val="150000"/>
              <a:shade val="98000"/>
              <a:lumMod val="102000"/>
            </a:schemeClr>
          </a:gs>
          <a:gs pos="50000">
            <a:schemeClr val="phClr">
              <a:tint val="98000"/>
              <a:satMod val="130000"/>
              <a:shade val="90000"/>
              <a:lumMod val="103000"/>
            </a:schemeClr>
          </a:gs>
          <a:gs pos="100000">
            <a:schemeClr val="phClr">
              <a:shade val="63000"/>
              <a:satMod val="120000"/>
            </a:schemeClr>
          </a:gs>
        </a:gsLst>
        <a:lin ang="5400000" scaled="0"/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Origin</Template>
  <TotalTime>18027</TotalTime>
  <Words>1637</Words>
  <Application>Microsoft Office PowerPoint</Application>
  <PresentationFormat>On-screen Show (4:3)</PresentationFormat>
  <Paragraphs>704</Paragraphs>
  <Slides>28</Slides>
  <Notes>28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28</vt:i4>
      </vt:variant>
    </vt:vector>
  </HeadingPairs>
  <TitlesOfParts>
    <vt:vector size="36" baseType="lpstr">
      <vt:lpstr>Batang</vt:lpstr>
      <vt:lpstr>돋움</vt:lpstr>
      <vt:lpstr>맑은 고딕</vt:lpstr>
      <vt:lpstr>Bookman Old Style</vt:lpstr>
      <vt:lpstr>Gill Sans MT</vt:lpstr>
      <vt:lpstr>Wingdings</vt:lpstr>
      <vt:lpstr>Wingdings 3</vt:lpstr>
      <vt:lpstr>원본</vt:lpstr>
      <vt:lpstr>Application-Managed Flash</vt:lpstr>
      <vt:lpstr>NAND Flash and FTL</vt:lpstr>
      <vt:lpstr>FTL is a Complex Piece of Software</vt:lpstr>
      <vt:lpstr> ..But, Its Functionality is Mostly Useless</vt:lpstr>
      <vt:lpstr>Which Applications???</vt:lpstr>
      <vt:lpstr>Question:</vt:lpstr>
      <vt:lpstr>Application-Managed Flash (AMF)</vt:lpstr>
      <vt:lpstr>AMF Block I/O Abstraction (AMF I/O)</vt:lpstr>
      <vt:lpstr>Append-only Segment</vt:lpstr>
      <vt:lpstr>Case Study with AMF</vt:lpstr>
      <vt:lpstr>Case Study with File System</vt:lpstr>
      <vt:lpstr>AMF Log-structured File System (ALFS)</vt:lpstr>
      <vt:lpstr>How Conventional LFS (F2FS) Works</vt:lpstr>
      <vt:lpstr>How Conventional LFS (F2FS) Works</vt:lpstr>
      <vt:lpstr>How Conventional LFS (F2FS) Works</vt:lpstr>
      <vt:lpstr>How Conventional LFS (F2FS) Works</vt:lpstr>
      <vt:lpstr>How Conventional LFS (F2FS) Works</vt:lpstr>
      <vt:lpstr>How ALFS Works</vt:lpstr>
      <vt:lpstr>How ALFS Works</vt:lpstr>
      <vt:lpstr>How ALFS Works</vt:lpstr>
      <vt:lpstr>Comparison of F2FS and AMF</vt:lpstr>
      <vt:lpstr>Experimental Setup</vt:lpstr>
      <vt:lpstr>Performance with FIO</vt:lpstr>
      <vt:lpstr>Performance with Databases</vt:lpstr>
      <vt:lpstr>Erasure Counts</vt:lpstr>
      <vt:lpstr>Resource (DRAM &amp; CPU)</vt:lpstr>
      <vt:lpstr>Conclusion</vt:lpstr>
      <vt:lpstr>Source Code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Sungjin Lee</cp:lastModifiedBy>
  <cp:revision>2511</cp:revision>
  <dcterms:created xsi:type="dcterms:W3CDTF">2006-08-16T00:00:00Z</dcterms:created>
  <dcterms:modified xsi:type="dcterms:W3CDTF">2016-03-05T10:04:25Z</dcterms:modified>
</cp:coreProperties>
</file>